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2"/>
    <p:sldId id="257" r:id="rId3"/>
    <p:sldId id="258" r:id="rId4"/>
  </p:sldIdLst>
  <p:sldSz cx="7556500" cy="10693400"/>
  <p:notesSz cx="6797675" cy="9926638"/>
  <p:embeddedFontLst>
    <p:embeddedFont>
      <p:font typeface="Helvetica Now" panose="020B0604020202020204" charset="0"/>
      <p:regular r:id="rId6"/>
    </p:embeddedFont>
    <p:embeddedFont>
      <p:font typeface="Trajan Pro 1" panose="020B0604020202020204" charset="0"/>
      <p:regular r:id="rId7"/>
    </p:embeddedFont>
    <p:embeddedFont>
      <p:font typeface="Trajan Pro 2" panose="020B0604020202020204" charset="0"/>
      <p:regular r:id="rId8"/>
    </p:embeddedFont>
    <p:embeddedFont>
      <p:font typeface="Verdana Pro" panose="020B060403050404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2418" y="-9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DA813F-B6E4-4248-98E1-F0BC2D25E661}" type="datetimeFigureOut">
              <a:rPr lang="en-GB" smtClean="0"/>
              <a:t>05/03/2024</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BED0D19-473C-40F9-9E4A-D0512CFA4423}" type="slidenum">
              <a:rPr lang="en-GB" smtClean="0"/>
              <a:t>‹#›</a:t>
            </a:fld>
            <a:endParaRPr lang="en-GB"/>
          </a:p>
        </p:txBody>
      </p:sp>
    </p:spTree>
    <p:extLst>
      <p:ext uri="{BB962C8B-B14F-4D97-AF65-F5344CB8AC3E}">
        <p14:creationId xmlns:p14="http://schemas.microsoft.com/office/powerpoint/2010/main" val="4738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ED0D19-473C-40F9-9E4A-D0512CFA4423}" type="slidenum">
              <a:rPr lang="en-GB" smtClean="0"/>
              <a:t>3</a:t>
            </a:fld>
            <a:endParaRPr lang="en-GB"/>
          </a:p>
        </p:txBody>
      </p:sp>
    </p:spTree>
    <p:extLst>
      <p:ext uri="{BB962C8B-B14F-4D97-AF65-F5344CB8AC3E}">
        <p14:creationId xmlns:p14="http://schemas.microsoft.com/office/powerpoint/2010/main" val="24431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3.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8.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3.jpeg"/><Relationship Id="rId10" Type="http://schemas.openxmlformats.org/officeDocument/2006/relationships/image" Target="../media/image13.png"/><Relationship Id="rId4" Type="http://schemas.openxmlformats.org/officeDocument/2006/relationships/image" Target="../media/image2.jpeg"/><Relationship Id="rId9" Type="http://schemas.openxmlformats.org/officeDocument/2006/relationships/hyperlink" Target="https://www.loseleyfields.com/our-curriculum/curriculum-subjects/power-of-reading/spel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556500" cy="1236664"/>
          </a:xfrm>
          <a:prstGeom prst="rect">
            <a:avLst/>
          </a:prstGeom>
          <a:solidFill>
            <a:srgbClr val="D9DCDF"/>
          </a:solidFill>
        </p:spPr>
        <p:txBody>
          <a:bodyPr/>
          <a:lstStyle/>
          <a:p>
            <a:endParaRPr lang="en-GB"/>
          </a:p>
        </p:txBody>
      </p:sp>
      <p:grpSp>
        <p:nvGrpSpPr>
          <p:cNvPr id="5" name="Group 5"/>
          <p:cNvGrpSpPr/>
          <p:nvPr/>
        </p:nvGrpSpPr>
        <p:grpSpPr>
          <a:xfrm>
            <a:off x="246505" y="1398589"/>
            <a:ext cx="1018990" cy="297839"/>
            <a:chOff x="0" y="0"/>
            <a:chExt cx="1358653" cy="397119"/>
          </a:xfrm>
        </p:grpSpPr>
        <p:sp>
          <p:nvSpPr>
            <p:cNvPr id="6" name="Freeform 6"/>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7" name="Freeform 7"/>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8" name="Freeform 8"/>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sp>
        <p:nvSpPr>
          <p:cNvPr id="9" name="TextBox 9"/>
          <p:cNvSpPr txBox="1"/>
          <p:nvPr/>
        </p:nvSpPr>
        <p:spPr>
          <a:xfrm>
            <a:off x="1772492" y="-141430"/>
            <a:ext cx="3797302" cy="1378094"/>
          </a:xfrm>
          <a:prstGeom prst="rect">
            <a:avLst/>
          </a:prstGeom>
        </p:spPr>
        <p:txBody>
          <a:bodyPr lIns="0" tIns="0" rIns="0" bIns="0" rtlCol="0" anchor="t">
            <a:spAutoFit/>
          </a:bodyPr>
          <a:lstStyle/>
          <a:p>
            <a:pPr algn="just">
              <a:lnSpc>
                <a:spcPts val="2628"/>
              </a:lnSpc>
            </a:pPr>
            <a:endParaRPr/>
          </a:p>
          <a:p>
            <a:pPr algn="ctr">
              <a:lnSpc>
                <a:spcPts val="2628"/>
              </a:lnSpc>
            </a:pPr>
            <a:r>
              <a:rPr lang="en-US" sz="2920" spc="-73">
                <a:solidFill>
                  <a:srgbClr val="423376"/>
                </a:solidFill>
                <a:latin typeface="Trajan Pro 1"/>
              </a:rPr>
              <a:t>LOSELEY FIELDS</a:t>
            </a:r>
          </a:p>
          <a:p>
            <a:pPr algn="ctr">
              <a:lnSpc>
                <a:spcPts val="1368"/>
              </a:lnSpc>
            </a:pPr>
            <a:r>
              <a:rPr lang="en-US" sz="1520" spc="-38">
                <a:solidFill>
                  <a:srgbClr val="717080"/>
                </a:solidFill>
                <a:latin typeface="Helvetica Now"/>
              </a:rPr>
              <a:t> PRIMARY SCHOOL</a:t>
            </a:r>
          </a:p>
          <a:p>
            <a:pPr algn="ctr">
              <a:lnSpc>
                <a:spcPts val="918"/>
              </a:lnSpc>
            </a:pPr>
            <a:endParaRPr lang="en-US" sz="1520" spc="-38">
              <a:solidFill>
                <a:srgbClr val="717080"/>
              </a:solidFill>
              <a:latin typeface="Helvetica Now"/>
            </a:endParaRPr>
          </a:p>
          <a:p>
            <a:pPr algn="ctr">
              <a:lnSpc>
                <a:spcPts val="2628"/>
              </a:lnSpc>
            </a:pPr>
            <a:r>
              <a:rPr lang="en-US" sz="2920" spc="-73">
                <a:solidFill>
                  <a:srgbClr val="423376"/>
                </a:solidFill>
                <a:latin typeface="Trajan Pro 1"/>
              </a:rPr>
              <a:t>NEWSLETTER</a:t>
            </a:r>
          </a:p>
        </p:txBody>
      </p:sp>
      <p:sp>
        <p:nvSpPr>
          <p:cNvPr id="10" name="AutoShape 10"/>
          <p:cNvSpPr/>
          <p:nvPr/>
        </p:nvSpPr>
        <p:spPr>
          <a:xfrm>
            <a:off x="6477" y="1230620"/>
            <a:ext cx="7560000" cy="0"/>
          </a:xfrm>
          <a:prstGeom prst="line">
            <a:avLst/>
          </a:prstGeom>
          <a:ln w="38100" cap="flat">
            <a:solidFill>
              <a:srgbClr val="DC662C"/>
            </a:solidFill>
            <a:prstDash val="solid"/>
            <a:headEnd type="none" w="sm" len="sm"/>
            <a:tailEnd type="none" w="sm" len="sm"/>
          </a:ln>
        </p:spPr>
        <p:txBody>
          <a:bodyPr/>
          <a:lstStyle/>
          <a:p>
            <a:endParaRPr lang="en-GB"/>
          </a:p>
        </p:txBody>
      </p:sp>
      <p:grpSp>
        <p:nvGrpSpPr>
          <p:cNvPr id="12" name="Group 12"/>
          <p:cNvGrpSpPr/>
          <p:nvPr/>
        </p:nvGrpSpPr>
        <p:grpSpPr>
          <a:xfrm>
            <a:off x="6141535" y="10196697"/>
            <a:ext cx="1018990" cy="297839"/>
            <a:chOff x="0" y="0"/>
            <a:chExt cx="1358653" cy="397119"/>
          </a:xfrm>
        </p:grpSpPr>
        <p:sp>
          <p:nvSpPr>
            <p:cNvPr id="13" name="Freeform 13"/>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14" name="Freeform 14"/>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15" name="Freeform 15"/>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sp>
        <p:nvSpPr>
          <p:cNvPr id="19" name="AutoShape 19"/>
          <p:cNvSpPr/>
          <p:nvPr/>
        </p:nvSpPr>
        <p:spPr>
          <a:xfrm>
            <a:off x="357321" y="8436547"/>
            <a:ext cx="6741147" cy="440976"/>
          </a:xfrm>
          <a:prstGeom prst="rect">
            <a:avLst/>
          </a:prstGeom>
          <a:solidFill>
            <a:srgbClr val="D9DCDF"/>
          </a:solidFill>
        </p:spPr>
        <p:txBody>
          <a:bodyPr/>
          <a:lstStyle/>
          <a:p>
            <a:endParaRPr lang="en-GB"/>
          </a:p>
        </p:txBody>
      </p:sp>
      <p:grpSp>
        <p:nvGrpSpPr>
          <p:cNvPr id="20" name="Group 20"/>
          <p:cNvGrpSpPr/>
          <p:nvPr/>
        </p:nvGrpSpPr>
        <p:grpSpPr>
          <a:xfrm>
            <a:off x="250939" y="8436547"/>
            <a:ext cx="6897566" cy="1694587"/>
            <a:chOff x="-22437" y="-257555"/>
            <a:chExt cx="2438312" cy="1379168"/>
          </a:xfrm>
        </p:grpSpPr>
        <p:sp>
          <p:nvSpPr>
            <p:cNvPr id="21" name="Freeform 21"/>
            <p:cNvSpPr/>
            <p:nvPr/>
          </p:nvSpPr>
          <p:spPr>
            <a:xfrm>
              <a:off x="-22437" y="-60296"/>
              <a:ext cx="2438312" cy="1181909"/>
            </a:xfrm>
            <a:custGeom>
              <a:avLst/>
              <a:gdLst/>
              <a:ahLst/>
              <a:cxnLst/>
              <a:rect l="l" t="t" r="r" b="b"/>
              <a:pathLst>
                <a:path w="2415875" h="1121613">
                  <a:moveTo>
                    <a:pt x="0" y="0"/>
                  </a:moveTo>
                  <a:lnTo>
                    <a:pt x="2415875" y="0"/>
                  </a:lnTo>
                  <a:lnTo>
                    <a:pt x="2415875" y="1121613"/>
                  </a:lnTo>
                  <a:lnTo>
                    <a:pt x="0" y="1121613"/>
                  </a:lnTo>
                  <a:close/>
                </a:path>
              </a:pathLst>
            </a:custGeom>
            <a:solidFill>
              <a:srgbClr val="FFFFFF"/>
            </a:solidFill>
            <a:ln w="25400">
              <a:solidFill>
                <a:schemeClr val="tx1"/>
              </a:solidFill>
            </a:ln>
          </p:spPr>
          <p:txBody>
            <a:bodyPr/>
            <a:lstStyle/>
            <a:p>
              <a:endParaRPr lang="en-GB"/>
            </a:p>
          </p:txBody>
        </p:sp>
        <p:sp>
          <p:nvSpPr>
            <p:cNvPr id="22" name="TextBox 22"/>
            <p:cNvSpPr txBox="1"/>
            <p:nvPr/>
          </p:nvSpPr>
          <p:spPr>
            <a:xfrm>
              <a:off x="-22437" y="-257555"/>
              <a:ext cx="2438312" cy="1379168"/>
            </a:xfrm>
            <a:prstGeom prst="rect">
              <a:avLst/>
            </a:prstGeom>
            <a:ln w="25400">
              <a:solidFill>
                <a:schemeClr val="tx1"/>
              </a:solidFill>
            </a:ln>
          </p:spPr>
          <p:txBody>
            <a:bodyPr lIns="50800" tIns="50800" rIns="50800" bIns="50800" rtlCol="0" anchor="ctr"/>
            <a:lstStyle/>
            <a:p>
              <a:pPr algn="just">
                <a:lnSpc>
                  <a:spcPts val="2943"/>
                </a:lnSpc>
              </a:pPr>
              <a:endParaRPr/>
            </a:p>
          </p:txBody>
        </p:sp>
      </p:grpSp>
      <p:grpSp>
        <p:nvGrpSpPr>
          <p:cNvPr id="23" name="Group 23"/>
          <p:cNvGrpSpPr>
            <a:grpSpLocks noChangeAspect="1"/>
          </p:cNvGrpSpPr>
          <p:nvPr/>
        </p:nvGrpSpPr>
        <p:grpSpPr>
          <a:xfrm>
            <a:off x="6368437" y="9294875"/>
            <a:ext cx="694459" cy="717704"/>
            <a:chOff x="0" y="0"/>
            <a:chExt cx="6362700" cy="6575666"/>
          </a:xfrm>
        </p:grpSpPr>
        <p:sp>
          <p:nvSpPr>
            <p:cNvPr id="24" name="Freeform 24"/>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5"/>
              <a:stretch>
                <a:fillRect l="-1676" r="-1676"/>
              </a:stretch>
            </a:blipFill>
          </p:spPr>
          <p:txBody>
            <a:bodyPr/>
            <a:lstStyle/>
            <a:p>
              <a:endParaRPr lang="en-GB"/>
            </a:p>
          </p:txBody>
        </p:sp>
      </p:grpSp>
      <p:sp>
        <p:nvSpPr>
          <p:cNvPr id="29" name="TextBox 29"/>
          <p:cNvSpPr txBox="1"/>
          <p:nvPr/>
        </p:nvSpPr>
        <p:spPr>
          <a:xfrm>
            <a:off x="1789348" y="1868400"/>
            <a:ext cx="3994258" cy="289560"/>
          </a:xfrm>
          <a:prstGeom prst="rect">
            <a:avLst/>
          </a:prstGeom>
        </p:spPr>
        <p:txBody>
          <a:bodyPr lIns="0" tIns="0" rIns="0" bIns="0" rtlCol="0" anchor="t">
            <a:spAutoFit/>
          </a:bodyPr>
          <a:lstStyle/>
          <a:p>
            <a:pPr algn="r">
              <a:lnSpc>
                <a:spcPts val="1980"/>
              </a:lnSpc>
            </a:pPr>
            <a:r>
              <a:rPr lang="en-US" sz="1800" spc="-45" dirty="0">
                <a:solidFill>
                  <a:srgbClr val="423376"/>
                </a:solidFill>
                <a:latin typeface="Trajan Pro 1"/>
              </a:rPr>
              <a:t>A word from the Headteacher</a:t>
            </a:r>
          </a:p>
        </p:txBody>
      </p:sp>
      <p:sp>
        <p:nvSpPr>
          <p:cNvPr id="30" name="TextBox 30"/>
          <p:cNvSpPr txBox="1"/>
          <p:nvPr/>
        </p:nvSpPr>
        <p:spPr>
          <a:xfrm>
            <a:off x="5146841" y="1308079"/>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MARCH 2024</a:t>
            </a:r>
          </a:p>
        </p:txBody>
      </p:sp>
      <p:sp>
        <p:nvSpPr>
          <p:cNvPr id="31" name="TextBox 31"/>
          <p:cNvSpPr txBox="1"/>
          <p:nvPr/>
        </p:nvSpPr>
        <p:spPr>
          <a:xfrm>
            <a:off x="1681158" y="8454854"/>
            <a:ext cx="5251628" cy="256480"/>
          </a:xfrm>
          <a:prstGeom prst="rect">
            <a:avLst/>
          </a:prstGeom>
        </p:spPr>
        <p:txBody>
          <a:bodyPr lIns="0" tIns="0" rIns="0" bIns="0" rtlCol="0" anchor="t">
            <a:spAutoFit/>
          </a:bodyPr>
          <a:lstStyle/>
          <a:p>
            <a:pPr>
              <a:lnSpc>
                <a:spcPts val="1980"/>
              </a:lnSpc>
            </a:pPr>
            <a:r>
              <a:rPr lang="en-US" sz="1800" spc="-44" dirty="0">
                <a:solidFill>
                  <a:srgbClr val="423376"/>
                </a:solidFill>
                <a:latin typeface="Trajan Pro 1"/>
              </a:rPr>
              <a:t>Our Values - Pupil achievement</a:t>
            </a:r>
          </a:p>
        </p:txBody>
      </p:sp>
      <p:sp>
        <p:nvSpPr>
          <p:cNvPr id="32" name="TextBox 32"/>
          <p:cNvSpPr txBox="1"/>
          <p:nvPr/>
        </p:nvSpPr>
        <p:spPr>
          <a:xfrm>
            <a:off x="489127" y="4652248"/>
            <a:ext cx="4277933" cy="1231106"/>
          </a:xfrm>
          <a:prstGeom prst="rect">
            <a:avLst/>
          </a:prstGeom>
        </p:spPr>
        <p:txBody>
          <a:bodyPr wrap="square" lIns="0" tIns="0" rIns="0" bIns="0" rtlCol="0" anchor="t">
            <a:spAutoFit/>
          </a:bodyPr>
          <a:lstStyle/>
          <a:p>
            <a:pPr algn="just"/>
            <a:r>
              <a:rPr lang="en-GB" sz="1000" dirty="0"/>
              <a:t>This week I had the pleasure in sharing in a piece of work that Year 5 have been working on across the last half term.  SHAKESPEARE came to Loseley in full costume and the school and parents thoroughly enjoyed the children’s performance of </a:t>
            </a:r>
            <a:r>
              <a:rPr lang="en-GB" sz="1000" b="1" dirty="0"/>
              <a:t>THE TEMPEST </a:t>
            </a:r>
            <a:r>
              <a:rPr lang="en-GB" sz="1000" dirty="0"/>
              <a:t>the children have been working on with their teacher Miss McCann. They did the most amazing job of not only sharing their interpretation of this text through drama but to also use this to inspire their creative writing in class. Well done, Year 5 – you did the most awesome job!</a:t>
            </a:r>
          </a:p>
          <a:p>
            <a:pPr algn="just"/>
            <a:endParaRPr lang="en-GB" sz="1000" dirty="0"/>
          </a:p>
        </p:txBody>
      </p:sp>
      <p:sp>
        <p:nvSpPr>
          <p:cNvPr id="33" name="TextBox 33"/>
          <p:cNvSpPr txBox="1"/>
          <p:nvPr/>
        </p:nvSpPr>
        <p:spPr>
          <a:xfrm>
            <a:off x="494296" y="8825000"/>
            <a:ext cx="6397151" cy="1296189"/>
          </a:xfrm>
          <a:prstGeom prst="rect">
            <a:avLst/>
          </a:prstGeom>
        </p:spPr>
        <p:txBody>
          <a:bodyPr wrap="square" lIns="0" tIns="0" rIns="0" bIns="0" rtlCol="0" anchor="t">
            <a:spAutoFit/>
          </a:bodyPr>
          <a:lstStyle/>
          <a:p>
            <a:pPr>
              <a:lnSpc>
                <a:spcPts val="1199"/>
              </a:lnSpc>
            </a:pPr>
            <a:r>
              <a:rPr lang="en-US" sz="1200" spc="9" dirty="0">
                <a:solidFill>
                  <a:srgbClr val="000000"/>
                </a:solidFill>
              </a:rPr>
              <a:t>Special Headteacher Awards for March</a:t>
            </a:r>
          </a:p>
          <a:p>
            <a:pPr>
              <a:lnSpc>
                <a:spcPts val="600"/>
              </a:lnSpc>
            </a:pPr>
            <a:endParaRPr lang="en-US" sz="1200" spc="9" dirty="0">
              <a:solidFill>
                <a:srgbClr val="000000"/>
              </a:solidFill>
            </a:endParaRPr>
          </a:p>
          <a:p>
            <a:pPr>
              <a:lnSpc>
                <a:spcPts val="1199"/>
              </a:lnSpc>
            </a:pPr>
            <a:r>
              <a:rPr lang="en-US" sz="1200" b="1" spc="9" dirty="0">
                <a:solidFill>
                  <a:srgbClr val="000000"/>
                </a:solidFill>
              </a:rPr>
              <a:t>For INTEGRITY: Sam B Y6 -  for continuing to work hard after his literacy lesson because he so </a:t>
            </a:r>
            <a:r>
              <a:rPr lang="en-US" sz="1200" b="1" spc="9" dirty="0" err="1">
                <a:solidFill>
                  <a:srgbClr val="000000"/>
                </a:solidFill>
              </a:rPr>
              <a:t>so</a:t>
            </a:r>
            <a:r>
              <a:rPr lang="en-US" sz="1200" b="1" spc="9" dirty="0">
                <a:solidFill>
                  <a:srgbClr val="000000"/>
                </a:solidFill>
              </a:rPr>
              <a:t> engaged in writing his story – your writing was gripping Sam!</a:t>
            </a:r>
            <a:endParaRPr lang="en-US" sz="1200" spc="5" dirty="0">
              <a:solidFill>
                <a:srgbClr val="000000"/>
              </a:solidFill>
            </a:endParaRPr>
          </a:p>
          <a:p>
            <a:pPr>
              <a:lnSpc>
                <a:spcPts val="1199"/>
              </a:lnSpc>
            </a:pPr>
            <a:r>
              <a:rPr lang="en-US" sz="1200" b="1" spc="9" dirty="0">
                <a:solidFill>
                  <a:srgbClr val="000000"/>
                </a:solidFill>
              </a:rPr>
              <a:t>For ASPIRATION: Sophie L Y5 – for making a fantastic contribution to the Tempest </a:t>
            </a:r>
          </a:p>
          <a:p>
            <a:pPr>
              <a:lnSpc>
                <a:spcPts val="1199"/>
              </a:lnSpc>
            </a:pPr>
            <a:r>
              <a:rPr lang="en-US" sz="1200" b="1" spc="9" dirty="0">
                <a:solidFill>
                  <a:srgbClr val="000000"/>
                </a:solidFill>
              </a:rPr>
              <a:t>Production</a:t>
            </a:r>
            <a:endParaRPr lang="en-US" sz="1200" spc="9" dirty="0">
              <a:solidFill>
                <a:srgbClr val="000000"/>
              </a:solidFill>
            </a:endParaRPr>
          </a:p>
          <a:p>
            <a:pPr>
              <a:lnSpc>
                <a:spcPts val="1199"/>
              </a:lnSpc>
            </a:pPr>
            <a:r>
              <a:rPr lang="en-US" sz="1200" b="1" spc="9" dirty="0">
                <a:solidFill>
                  <a:srgbClr val="000000"/>
                </a:solidFill>
              </a:rPr>
              <a:t>For COMPASSION: Alice L Y4 – for a characterful and emotional performance of the </a:t>
            </a:r>
          </a:p>
          <a:p>
            <a:pPr>
              <a:lnSpc>
                <a:spcPts val="1199"/>
              </a:lnSpc>
            </a:pPr>
            <a:r>
              <a:rPr lang="en-US" sz="1200" b="1" spc="9" dirty="0">
                <a:solidFill>
                  <a:srgbClr val="000000"/>
                </a:solidFill>
              </a:rPr>
              <a:t>opera</a:t>
            </a:r>
            <a:endParaRPr lang="en-US" sz="1200" spc="9" dirty="0">
              <a:solidFill>
                <a:srgbClr val="000000"/>
              </a:solidFill>
            </a:endParaRPr>
          </a:p>
          <a:p>
            <a:pPr>
              <a:lnSpc>
                <a:spcPts val="1199"/>
              </a:lnSpc>
            </a:pPr>
            <a:endParaRPr lang="en-US" sz="999" spc="9" dirty="0">
              <a:solidFill>
                <a:srgbClr val="000000"/>
              </a:solidFill>
              <a:latin typeface="Verdana Pro"/>
            </a:endParaRPr>
          </a:p>
        </p:txBody>
      </p:sp>
      <p:sp>
        <p:nvSpPr>
          <p:cNvPr id="38" name="AutoShape 2" descr="online security">
            <a:extLst>
              <a:ext uri="{FF2B5EF4-FFF2-40B4-BE49-F238E27FC236}">
                <a16:creationId xmlns:a16="http://schemas.microsoft.com/office/drawing/2014/main" id="{672FB873-856C-464F-7F4F-183FD5550D00}"/>
              </a:ext>
            </a:extLst>
          </p:cNvPr>
          <p:cNvSpPr>
            <a:spLocks noChangeAspect="1" noChangeArrowheads="1"/>
          </p:cNvSpPr>
          <p:nvPr/>
        </p:nvSpPr>
        <p:spPr bwMode="auto">
          <a:xfrm>
            <a:off x="3625850"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2E3A6FEC-4876-8B39-2CF9-D4D25490F125}"/>
              </a:ext>
            </a:extLst>
          </p:cNvPr>
          <p:cNvSpPr txBox="1"/>
          <p:nvPr/>
        </p:nvSpPr>
        <p:spPr>
          <a:xfrm>
            <a:off x="5214977" y="5317969"/>
            <a:ext cx="931238" cy="676230"/>
          </a:xfrm>
          <a:prstGeom prst="rect">
            <a:avLst/>
          </a:prstGeom>
          <a:noFill/>
        </p:spPr>
        <p:txBody>
          <a:bodyPr wrap="square" rtlCol="0">
            <a:spAutoFit/>
          </a:bodyPr>
          <a:lstStyle/>
          <a:p>
            <a:endParaRPr lang="en-GB" dirty="0"/>
          </a:p>
        </p:txBody>
      </p:sp>
      <p:sp>
        <p:nvSpPr>
          <p:cNvPr id="40" name="TextBox 39">
            <a:extLst>
              <a:ext uri="{FF2B5EF4-FFF2-40B4-BE49-F238E27FC236}">
                <a16:creationId xmlns:a16="http://schemas.microsoft.com/office/drawing/2014/main" id="{B8238329-F510-2178-FF64-228A79E081C9}"/>
              </a:ext>
            </a:extLst>
          </p:cNvPr>
          <p:cNvSpPr txBox="1"/>
          <p:nvPr/>
        </p:nvSpPr>
        <p:spPr>
          <a:xfrm>
            <a:off x="415903" y="5767763"/>
            <a:ext cx="4572348" cy="2368725"/>
          </a:xfrm>
          <a:prstGeom prst="rect">
            <a:avLst/>
          </a:prstGeom>
          <a:noFill/>
        </p:spPr>
        <p:txBody>
          <a:bodyPr wrap="square">
            <a:spAutoFit/>
          </a:bodyPr>
          <a:lstStyle/>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Over the last few weeks, I have also had the pleasure of watching our Year 3 &amp; 4 children rehearsing for their performance of their forthcoming Opera, Mozart's ‘The Magic Flute’. </a:t>
            </a:r>
            <a:r>
              <a:rPr lang="en-GB" sz="1000" dirty="0">
                <a:solidFill>
                  <a:srgbClr val="000000"/>
                </a:solidFill>
                <a:effectLst/>
                <a:ea typeface="Aptos" panose="020B0004020202020204" pitchFamily="34" charset="0"/>
                <a:cs typeface="Aptos" panose="020B0004020202020204" pitchFamily="34" charset="0"/>
              </a:rPr>
              <a:t>In music lessons in Year 3 and 4 this term, the children have been taking part in a scheme provided by The Royal Opera House. They have learnt all about the opera and been given a better understanding of how opera can be accessible to all. The lessons have unlocked their imagination and creativity and they have worked hard to learn six songs from Mozart’s ‘The Magic Flute’, as well as adding expression and dramatisation to the pieces leading up to performances to the rest of the school, friends and family. We hope our families enjoy the performance!</a:t>
            </a:r>
            <a:endParaRPr lang="en-GB" sz="1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Wishing you all a very happy (and hopefully warm and dry) Easter break.</a:t>
            </a:r>
          </a:p>
          <a:p>
            <a:pPr>
              <a:lnSpc>
                <a:spcPct val="107000"/>
              </a:lnSpc>
              <a:spcAft>
                <a:spcPts val="800"/>
              </a:spcAft>
            </a:pPr>
            <a:r>
              <a:rPr lang="en-GB" sz="1000" kern="100" dirty="0">
                <a:latin typeface="Calibri" panose="020F0502020204030204" pitchFamily="34" charset="0"/>
                <a:ea typeface="Calibri" panose="020F0502020204030204" pitchFamily="34" charset="0"/>
                <a:cs typeface="Times New Roman" panose="02020603050405020304" pitchFamily="18" charset="0"/>
              </a:rPr>
              <a:t>Kind regards,</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Amanda Pedder - </a:t>
            </a:r>
            <a:r>
              <a:rPr lang="en-GB" sz="1000" kern="100" dirty="0">
                <a:latin typeface="Calibri" panose="020F0502020204030204" pitchFamily="34" charset="0"/>
                <a:ea typeface="Calibri" panose="020F0502020204030204" pitchFamily="34" charset="0"/>
                <a:cs typeface="Times New Roman" panose="02020603050405020304" pitchFamily="18" charset="0"/>
              </a:rPr>
              <a:t>Headteacher</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6AC8E3E7-D8BB-CC91-3F9F-19DDB23180CB}"/>
              </a:ext>
            </a:extLst>
          </p:cNvPr>
          <p:cNvSpPr txBox="1"/>
          <p:nvPr/>
        </p:nvSpPr>
        <p:spPr>
          <a:xfrm>
            <a:off x="415903" y="2340341"/>
            <a:ext cx="6532592" cy="2246769"/>
          </a:xfrm>
          <a:prstGeom prst="rect">
            <a:avLst/>
          </a:prstGeom>
          <a:noFill/>
        </p:spPr>
        <p:txBody>
          <a:bodyPr wrap="square" rtlCol="0">
            <a:spAutoFit/>
          </a:bodyPr>
          <a:lstStyle/>
          <a:p>
            <a:pPr algn="just"/>
            <a:r>
              <a:rPr lang="en-GB" sz="1000" dirty="0"/>
              <a:t>For this month’s newsletter I would like to focus on the performing arts curriculum that our children have been experiencing over the last few weeks; it is both rich and varied. The importance of giving our children a rich range of cultural experiences not only improves their knowledge of the world around them but also improves vocabulary which supports literacy outcomes but also ignites that important spark in learning, opens their eyes to other ways people live and most importantly makes memories that the children will take with them into the next stage of their development.</a:t>
            </a:r>
          </a:p>
          <a:p>
            <a:endParaRPr lang="en-GB" sz="1000" dirty="0"/>
          </a:p>
          <a:p>
            <a:pPr algn="just"/>
            <a:r>
              <a:rPr lang="en-GB" sz="1000" dirty="0"/>
              <a:t>Every year we work with DELIGHT CHARITY across the school in various year groups. </a:t>
            </a:r>
            <a:r>
              <a:rPr lang="en-GB" sz="1000" b="0" i="0" dirty="0">
                <a:solidFill>
                  <a:srgbClr val="424242"/>
                </a:solidFill>
                <a:effectLst/>
              </a:rPr>
              <a:t>Delight is a leading arts-based learning charity, dedicated to creating lasting change for children affected by disadvantage. </a:t>
            </a:r>
            <a:r>
              <a:rPr lang="en-GB" sz="1000" dirty="0">
                <a:effectLst/>
              </a:rPr>
              <a:t>Our vision is to provide equal opportunity for every child to thrive both in their school years and beyond. In Year 2 we participate through their @Delight in the Woods’ programme in Year 3 &amp; 4 we participate in ‘Delight at Watts’ and in Year 5 we undertake ‘Delight in Shakespeare’. </a:t>
            </a:r>
            <a:r>
              <a:rPr lang="en-GB" sz="1000" b="0" i="0" dirty="0">
                <a:effectLst/>
              </a:rPr>
              <a:t>Delight in Shakespeare develops children’s enthusiasm for drama, storytelling and heritage text and ensures they have a strong foundation in Shakespeare before moving on to secondary school. The programme begins with an interactive professional performance by Guildford Shakespeare Company, children work with professional actors and their teacher to develop a range of theatrical skills, use Shakespearean language, and design sets, props and costumes.</a:t>
            </a:r>
            <a:endParaRPr lang="en-GB" sz="1000" dirty="0"/>
          </a:p>
        </p:txBody>
      </p:sp>
      <p:pic>
        <p:nvPicPr>
          <p:cNvPr id="11" name="Picture 10">
            <a:extLst>
              <a:ext uri="{FF2B5EF4-FFF2-40B4-BE49-F238E27FC236}">
                <a16:creationId xmlns:a16="http://schemas.microsoft.com/office/drawing/2014/main" id="{6F361745-AA35-DC54-C90C-44FF6E47A168}"/>
              </a:ext>
            </a:extLst>
          </p:cNvPr>
          <p:cNvPicPr>
            <a:picLocks noChangeAspect="1"/>
          </p:cNvPicPr>
          <p:nvPr/>
        </p:nvPicPr>
        <p:blipFill>
          <a:blip r:embed="rId6"/>
          <a:stretch>
            <a:fillRect/>
          </a:stretch>
        </p:blipFill>
        <p:spPr>
          <a:xfrm>
            <a:off x="4909860" y="4633776"/>
            <a:ext cx="2038635" cy="914528"/>
          </a:xfrm>
          <a:prstGeom prst="rect">
            <a:avLst/>
          </a:prstGeom>
        </p:spPr>
      </p:pic>
      <p:pic>
        <p:nvPicPr>
          <p:cNvPr id="4" name="Picture 3">
            <a:extLst>
              <a:ext uri="{FF2B5EF4-FFF2-40B4-BE49-F238E27FC236}">
                <a16:creationId xmlns:a16="http://schemas.microsoft.com/office/drawing/2014/main" id="{61416DE2-E01B-D94C-CB00-3790CBE4347F}"/>
              </a:ext>
            </a:extLst>
          </p:cNvPr>
          <p:cNvPicPr>
            <a:picLocks noChangeAspect="1"/>
          </p:cNvPicPr>
          <p:nvPr/>
        </p:nvPicPr>
        <p:blipFill>
          <a:blip r:embed="rId7"/>
          <a:stretch>
            <a:fillRect/>
          </a:stretch>
        </p:blipFill>
        <p:spPr>
          <a:xfrm>
            <a:off x="5071789" y="5604250"/>
            <a:ext cx="1790897" cy="20208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41535" y="10135313"/>
            <a:ext cx="1018990" cy="297839"/>
            <a:chOff x="0" y="0"/>
            <a:chExt cx="1358653" cy="397119"/>
          </a:xfrm>
        </p:grpSpPr>
        <p:sp>
          <p:nvSpPr>
            <p:cNvPr id="3" name="Freeform 3"/>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4" name="Freeform 4"/>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5" name="Freeform 5"/>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grpSp>
        <p:nvGrpSpPr>
          <p:cNvPr id="6" name="Group 6"/>
          <p:cNvGrpSpPr/>
          <p:nvPr/>
        </p:nvGrpSpPr>
        <p:grpSpPr>
          <a:xfrm>
            <a:off x="260846" y="250300"/>
            <a:ext cx="1018990" cy="297839"/>
            <a:chOff x="0" y="0"/>
            <a:chExt cx="1358653" cy="397119"/>
          </a:xfrm>
        </p:grpSpPr>
        <p:sp>
          <p:nvSpPr>
            <p:cNvPr id="7" name="Freeform 7"/>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8" name="Freeform 8"/>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9" name="Freeform 9"/>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grpSp>
        <p:nvGrpSpPr>
          <p:cNvPr id="10" name="Group 10"/>
          <p:cNvGrpSpPr/>
          <p:nvPr/>
        </p:nvGrpSpPr>
        <p:grpSpPr>
          <a:xfrm>
            <a:off x="260846" y="1001970"/>
            <a:ext cx="2227587" cy="6971745"/>
            <a:chOff x="0" y="0"/>
            <a:chExt cx="798317" cy="2498516"/>
          </a:xfrm>
        </p:grpSpPr>
        <p:sp>
          <p:nvSpPr>
            <p:cNvPr id="11" name="Freeform 11"/>
            <p:cNvSpPr/>
            <p:nvPr/>
          </p:nvSpPr>
          <p:spPr>
            <a:xfrm>
              <a:off x="0" y="0"/>
              <a:ext cx="798317" cy="2498516"/>
            </a:xfrm>
            <a:custGeom>
              <a:avLst/>
              <a:gdLst/>
              <a:ahLst/>
              <a:cxnLst/>
              <a:rect l="l" t="t" r="r" b="b"/>
              <a:pathLst>
                <a:path w="798317" h="2498516">
                  <a:moveTo>
                    <a:pt x="0" y="0"/>
                  </a:moveTo>
                  <a:lnTo>
                    <a:pt x="798317" y="0"/>
                  </a:lnTo>
                  <a:lnTo>
                    <a:pt x="798317" y="2498516"/>
                  </a:lnTo>
                  <a:lnTo>
                    <a:pt x="0" y="2498516"/>
                  </a:lnTo>
                  <a:close/>
                </a:path>
              </a:pathLst>
            </a:custGeom>
            <a:solidFill>
              <a:srgbClr val="717080"/>
            </a:solidFill>
          </p:spPr>
          <p:txBody>
            <a:bodyPr/>
            <a:lstStyle/>
            <a:p>
              <a:endParaRPr lang="en-GB"/>
            </a:p>
          </p:txBody>
        </p:sp>
        <p:sp>
          <p:nvSpPr>
            <p:cNvPr id="12" name="TextBox 12"/>
            <p:cNvSpPr txBox="1"/>
            <p:nvPr/>
          </p:nvSpPr>
          <p:spPr>
            <a:xfrm>
              <a:off x="0" y="-95250"/>
              <a:ext cx="798317" cy="2593766"/>
            </a:xfrm>
            <a:prstGeom prst="rect">
              <a:avLst/>
            </a:prstGeom>
          </p:spPr>
          <p:txBody>
            <a:bodyPr lIns="50800" tIns="50800" rIns="50800" bIns="50800" rtlCol="0" anchor="ctr"/>
            <a:lstStyle/>
            <a:p>
              <a:pPr algn="ctr">
                <a:lnSpc>
                  <a:spcPts val="2943"/>
                </a:lnSpc>
              </a:pPr>
              <a:endParaRPr/>
            </a:p>
          </p:txBody>
        </p:sp>
      </p:grpSp>
      <p:sp>
        <p:nvSpPr>
          <p:cNvPr id="13" name="AutoShape 13"/>
          <p:cNvSpPr/>
          <p:nvPr/>
        </p:nvSpPr>
        <p:spPr>
          <a:xfrm>
            <a:off x="307957" y="1045425"/>
            <a:ext cx="2138340" cy="901251"/>
          </a:xfrm>
          <a:prstGeom prst="rect">
            <a:avLst/>
          </a:prstGeom>
          <a:solidFill>
            <a:srgbClr val="D9DCDF"/>
          </a:solidFill>
        </p:spPr>
        <p:txBody>
          <a:bodyPr/>
          <a:lstStyle/>
          <a:p>
            <a:endParaRPr lang="en-GB"/>
          </a:p>
        </p:txBody>
      </p:sp>
      <p:grpSp>
        <p:nvGrpSpPr>
          <p:cNvPr id="14" name="Group 14"/>
          <p:cNvGrpSpPr/>
          <p:nvPr/>
        </p:nvGrpSpPr>
        <p:grpSpPr>
          <a:xfrm>
            <a:off x="307957" y="1946229"/>
            <a:ext cx="2138340" cy="1457137"/>
            <a:chOff x="0" y="0"/>
            <a:chExt cx="766333" cy="522205"/>
          </a:xfrm>
        </p:grpSpPr>
        <p:sp>
          <p:nvSpPr>
            <p:cNvPr id="15" name="Freeform 15"/>
            <p:cNvSpPr/>
            <p:nvPr/>
          </p:nvSpPr>
          <p:spPr>
            <a:xfrm>
              <a:off x="0" y="0"/>
              <a:ext cx="766333" cy="522205"/>
            </a:xfrm>
            <a:custGeom>
              <a:avLst/>
              <a:gdLst/>
              <a:ahLst/>
              <a:cxnLst/>
              <a:rect l="l" t="t" r="r" b="b"/>
              <a:pathLst>
                <a:path w="766333" h="522205">
                  <a:moveTo>
                    <a:pt x="0" y="0"/>
                  </a:moveTo>
                  <a:lnTo>
                    <a:pt x="766333" y="0"/>
                  </a:lnTo>
                  <a:lnTo>
                    <a:pt x="766333" y="522205"/>
                  </a:lnTo>
                  <a:lnTo>
                    <a:pt x="0" y="522205"/>
                  </a:lnTo>
                  <a:close/>
                </a:path>
              </a:pathLst>
            </a:custGeom>
            <a:solidFill>
              <a:srgbClr val="FFFFFF"/>
            </a:solidFill>
          </p:spPr>
          <p:txBody>
            <a:bodyPr/>
            <a:lstStyle/>
            <a:p>
              <a:r>
                <a:rPr lang="en-GB" sz="1200" dirty="0"/>
                <a:t>World Book Day – 7</a:t>
              </a:r>
              <a:r>
                <a:rPr lang="en-GB" sz="1200" baseline="30000" dirty="0"/>
                <a:t>th</a:t>
              </a:r>
              <a:r>
                <a:rPr lang="en-GB" sz="1200" dirty="0"/>
                <a:t> March</a:t>
              </a:r>
            </a:p>
            <a:p>
              <a:endParaRPr lang="en-GB" sz="1200" dirty="0"/>
            </a:p>
            <a:p>
              <a:r>
                <a:rPr lang="en-GB" sz="1200" dirty="0"/>
                <a:t>Red Nose Day – 15</a:t>
              </a:r>
              <a:r>
                <a:rPr lang="en-GB" sz="1200" baseline="30000" dirty="0"/>
                <a:t>th</a:t>
              </a:r>
              <a:r>
                <a:rPr lang="en-GB" sz="1200" dirty="0"/>
                <a:t> March</a:t>
              </a:r>
            </a:p>
            <a:p>
              <a:endParaRPr lang="en-GB" sz="1200" dirty="0"/>
            </a:p>
            <a:p>
              <a:r>
                <a:rPr lang="en-GB" sz="1200" dirty="0"/>
                <a:t>Y5 Residential – 18</a:t>
              </a:r>
              <a:r>
                <a:rPr lang="en-GB" sz="1200" baseline="30000" dirty="0"/>
                <a:t>th</a:t>
              </a:r>
              <a:r>
                <a:rPr lang="en-GB" sz="1200" dirty="0"/>
                <a:t> – 20</a:t>
              </a:r>
              <a:r>
                <a:rPr lang="en-GB" sz="1200" baseline="30000" dirty="0"/>
                <a:t>th</a:t>
              </a:r>
              <a:r>
                <a:rPr lang="en-GB" sz="1200" dirty="0"/>
                <a:t> March</a:t>
              </a:r>
            </a:p>
          </p:txBody>
        </p:sp>
        <p:sp>
          <p:nvSpPr>
            <p:cNvPr id="16" name="TextBox 16"/>
            <p:cNvSpPr txBox="1"/>
            <p:nvPr/>
          </p:nvSpPr>
          <p:spPr>
            <a:xfrm>
              <a:off x="0" y="-95250"/>
              <a:ext cx="766333" cy="617455"/>
            </a:xfrm>
            <a:prstGeom prst="rect">
              <a:avLst/>
            </a:prstGeom>
          </p:spPr>
          <p:txBody>
            <a:bodyPr lIns="50800" tIns="50800" rIns="50800" bIns="50800" rtlCol="0" anchor="ctr"/>
            <a:lstStyle/>
            <a:p>
              <a:pPr algn="just">
                <a:lnSpc>
                  <a:spcPts val="2943"/>
                </a:lnSpc>
              </a:pPr>
              <a:endParaRPr/>
            </a:p>
          </p:txBody>
        </p:sp>
      </p:grpSp>
      <p:sp>
        <p:nvSpPr>
          <p:cNvPr id="17" name="AutoShape 17"/>
          <p:cNvSpPr/>
          <p:nvPr/>
        </p:nvSpPr>
        <p:spPr>
          <a:xfrm>
            <a:off x="307957" y="3403366"/>
            <a:ext cx="2138340" cy="489796"/>
          </a:xfrm>
          <a:prstGeom prst="rect">
            <a:avLst/>
          </a:prstGeom>
          <a:solidFill>
            <a:srgbClr val="D9DCDF"/>
          </a:solidFill>
        </p:spPr>
        <p:txBody>
          <a:bodyPr/>
          <a:lstStyle/>
          <a:p>
            <a:endParaRPr lang="en-GB"/>
          </a:p>
        </p:txBody>
      </p:sp>
      <p:grpSp>
        <p:nvGrpSpPr>
          <p:cNvPr id="18" name="Group 18"/>
          <p:cNvGrpSpPr/>
          <p:nvPr/>
        </p:nvGrpSpPr>
        <p:grpSpPr>
          <a:xfrm>
            <a:off x="307957" y="3550843"/>
            <a:ext cx="2138340" cy="1856414"/>
            <a:chOff x="0" y="-95250"/>
            <a:chExt cx="766333" cy="665297"/>
          </a:xfrm>
        </p:grpSpPr>
        <p:sp>
          <p:nvSpPr>
            <p:cNvPr id="19" name="Freeform 19"/>
            <p:cNvSpPr/>
            <p:nvPr/>
          </p:nvSpPr>
          <p:spPr>
            <a:xfrm>
              <a:off x="0" y="-6049"/>
              <a:ext cx="766333" cy="570047"/>
            </a:xfrm>
            <a:custGeom>
              <a:avLst/>
              <a:gdLst/>
              <a:ahLst/>
              <a:cxnLst/>
              <a:rect l="l" t="t" r="r" b="b"/>
              <a:pathLst>
                <a:path w="766333" h="570047">
                  <a:moveTo>
                    <a:pt x="0" y="0"/>
                  </a:moveTo>
                  <a:lnTo>
                    <a:pt x="766333" y="0"/>
                  </a:lnTo>
                  <a:lnTo>
                    <a:pt x="766333" y="570047"/>
                  </a:lnTo>
                  <a:lnTo>
                    <a:pt x="0" y="570047"/>
                  </a:lnTo>
                  <a:close/>
                </a:path>
              </a:pathLst>
            </a:custGeom>
            <a:solidFill>
              <a:srgbClr val="FFFFFF"/>
            </a:solidFill>
          </p:spPr>
          <p:txBody>
            <a:bodyPr/>
            <a:lstStyle/>
            <a:p>
              <a:endParaRPr lang="en-GB" sz="1200" dirty="0"/>
            </a:p>
            <a:p>
              <a:r>
                <a:rPr lang="en-GB" sz="1200" dirty="0"/>
                <a:t>End of Term – 28</a:t>
              </a:r>
              <a:r>
                <a:rPr lang="en-GB" sz="1200" baseline="30000" dirty="0"/>
                <a:t>th</a:t>
              </a:r>
              <a:r>
                <a:rPr lang="en-GB" sz="1200" dirty="0"/>
                <a:t> March 1pm</a:t>
              </a:r>
            </a:p>
          </p:txBody>
        </p:sp>
        <p:sp>
          <p:nvSpPr>
            <p:cNvPr id="20" name="TextBox 20"/>
            <p:cNvSpPr txBox="1"/>
            <p:nvPr/>
          </p:nvSpPr>
          <p:spPr>
            <a:xfrm>
              <a:off x="0" y="-95250"/>
              <a:ext cx="766333" cy="665297"/>
            </a:xfrm>
            <a:prstGeom prst="rect">
              <a:avLst/>
            </a:prstGeom>
          </p:spPr>
          <p:txBody>
            <a:bodyPr lIns="50800" tIns="50800" rIns="50800" bIns="50800" rtlCol="0" anchor="ctr"/>
            <a:lstStyle/>
            <a:p>
              <a:pPr algn="just">
                <a:lnSpc>
                  <a:spcPts val="2943"/>
                </a:lnSpc>
              </a:pPr>
              <a:endParaRPr/>
            </a:p>
          </p:txBody>
        </p:sp>
      </p:grpSp>
      <p:sp>
        <p:nvSpPr>
          <p:cNvPr id="21" name="AutoShape 21"/>
          <p:cNvSpPr/>
          <p:nvPr/>
        </p:nvSpPr>
        <p:spPr>
          <a:xfrm>
            <a:off x="307957" y="5416782"/>
            <a:ext cx="2138340" cy="390375"/>
          </a:xfrm>
          <a:prstGeom prst="rect">
            <a:avLst/>
          </a:prstGeom>
          <a:solidFill>
            <a:srgbClr val="D9DCDF"/>
          </a:solidFill>
        </p:spPr>
        <p:txBody>
          <a:bodyPr/>
          <a:lstStyle/>
          <a:p>
            <a:endParaRPr lang="en-GB"/>
          </a:p>
        </p:txBody>
      </p:sp>
      <p:grpSp>
        <p:nvGrpSpPr>
          <p:cNvPr id="22" name="Group 22"/>
          <p:cNvGrpSpPr/>
          <p:nvPr/>
        </p:nvGrpSpPr>
        <p:grpSpPr>
          <a:xfrm>
            <a:off x="307957" y="5807157"/>
            <a:ext cx="2138340" cy="2110871"/>
            <a:chOff x="0" y="0"/>
            <a:chExt cx="766333" cy="756489"/>
          </a:xfrm>
        </p:grpSpPr>
        <p:sp>
          <p:nvSpPr>
            <p:cNvPr id="23" name="Freeform 23"/>
            <p:cNvSpPr/>
            <p:nvPr/>
          </p:nvSpPr>
          <p:spPr>
            <a:xfrm>
              <a:off x="0" y="0"/>
              <a:ext cx="766333" cy="756489"/>
            </a:xfrm>
            <a:custGeom>
              <a:avLst/>
              <a:gdLst/>
              <a:ahLst/>
              <a:cxnLst/>
              <a:rect l="l" t="t" r="r" b="b"/>
              <a:pathLst>
                <a:path w="766333" h="756489">
                  <a:moveTo>
                    <a:pt x="0" y="0"/>
                  </a:moveTo>
                  <a:lnTo>
                    <a:pt x="766333" y="0"/>
                  </a:lnTo>
                  <a:lnTo>
                    <a:pt x="766333" y="756489"/>
                  </a:lnTo>
                  <a:lnTo>
                    <a:pt x="0" y="756489"/>
                  </a:lnTo>
                  <a:close/>
                </a:path>
              </a:pathLst>
            </a:custGeom>
            <a:solidFill>
              <a:srgbClr val="FFFFFF"/>
            </a:solidFill>
          </p:spPr>
          <p:txBody>
            <a:bodyPr/>
            <a:lstStyle/>
            <a:p>
              <a:endParaRPr lang="en-GB"/>
            </a:p>
          </p:txBody>
        </p:sp>
        <p:sp>
          <p:nvSpPr>
            <p:cNvPr id="24" name="TextBox 24"/>
            <p:cNvSpPr txBox="1"/>
            <p:nvPr/>
          </p:nvSpPr>
          <p:spPr>
            <a:xfrm>
              <a:off x="0" y="-95250"/>
              <a:ext cx="766333" cy="851739"/>
            </a:xfrm>
            <a:prstGeom prst="rect">
              <a:avLst/>
            </a:prstGeom>
          </p:spPr>
          <p:txBody>
            <a:bodyPr lIns="50800" tIns="50800" rIns="50800" bIns="50800" rtlCol="0" anchor="ctr"/>
            <a:lstStyle/>
            <a:p>
              <a:pPr algn="just">
                <a:lnSpc>
                  <a:spcPts val="2943"/>
                </a:lnSpc>
              </a:pPr>
              <a:endParaRPr/>
            </a:p>
          </p:txBody>
        </p:sp>
      </p:grpSp>
      <p:sp>
        <p:nvSpPr>
          <p:cNvPr id="25" name="Freeform 25"/>
          <p:cNvSpPr/>
          <p:nvPr/>
        </p:nvSpPr>
        <p:spPr>
          <a:xfrm>
            <a:off x="355505" y="5912312"/>
            <a:ext cx="487277" cy="487277"/>
          </a:xfrm>
          <a:custGeom>
            <a:avLst/>
            <a:gdLst/>
            <a:ahLst/>
            <a:cxnLst/>
            <a:rect l="l" t="t" r="r" b="b"/>
            <a:pathLst>
              <a:path w="487277" h="487277">
                <a:moveTo>
                  <a:pt x="0" y="0"/>
                </a:moveTo>
                <a:lnTo>
                  <a:pt x="487277" y="0"/>
                </a:lnTo>
                <a:lnTo>
                  <a:pt x="487277" y="487277"/>
                </a:lnTo>
                <a:lnTo>
                  <a:pt x="0" y="487277"/>
                </a:lnTo>
                <a:lnTo>
                  <a:pt x="0" y="0"/>
                </a:lnTo>
                <a:close/>
              </a:path>
            </a:pathLst>
          </a:custGeom>
          <a:blipFill>
            <a:blip r:embed="rId5"/>
            <a:stretch>
              <a:fillRect/>
            </a:stretch>
          </a:blipFill>
        </p:spPr>
        <p:txBody>
          <a:bodyPr/>
          <a:lstStyle/>
          <a:p>
            <a:endParaRPr lang="en-GB"/>
          </a:p>
        </p:txBody>
      </p:sp>
      <p:sp>
        <p:nvSpPr>
          <p:cNvPr id="26" name="Freeform 26"/>
          <p:cNvSpPr/>
          <p:nvPr/>
        </p:nvSpPr>
        <p:spPr>
          <a:xfrm>
            <a:off x="373209" y="6603977"/>
            <a:ext cx="487277" cy="487277"/>
          </a:xfrm>
          <a:custGeom>
            <a:avLst/>
            <a:gdLst/>
            <a:ahLst/>
            <a:cxnLst/>
            <a:rect l="l" t="t" r="r" b="b"/>
            <a:pathLst>
              <a:path w="487277" h="487277">
                <a:moveTo>
                  <a:pt x="0" y="0"/>
                </a:moveTo>
                <a:lnTo>
                  <a:pt x="487277" y="0"/>
                </a:lnTo>
                <a:lnTo>
                  <a:pt x="487277" y="487276"/>
                </a:lnTo>
                <a:lnTo>
                  <a:pt x="0" y="487276"/>
                </a:lnTo>
                <a:lnTo>
                  <a:pt x="0" y="0"/>
                </a:lnTo>
                <a:close/>
              </a:path>
            </a:pathLst>
          </a:custGeom>
          <a:blipFill>
            <a:blip r:embed="rId6"/>
            <a:stretch>
              <a:fillRect/>
            </a:stretch>
          </a:blipFill>
        </p:spPr>
        <p:txBody>
          <a:bodyPr/>
          <a:lstStyle/>
          <a:p>
            <a:endParaRPr lang="en-GB"/>
          </a:p>
        </p:txBody>
      </p:sp>
      <p:sp>
        <p:nvSpPr>
          <p:cNvPr id="27" name="Freeform 27"/>
          <p:cNvSpPr/>
          <p:nvPr/>
        </p:nvSpPr>
        <p:spPr>
          <a:xfrm>
            <a:off x="373209" y="7295641"/>
            <a:ext cx="469572" cy="493653"/>
          </a:xfrm>
          <a:custGeom>
            <a:avLst/>
            <a:gdLst/>
            <a:ahLst/>
            <a:cxnLst/>
            <a:rect l="l" t="t" r="r" b="b"/>
            <a:pathLst>
              <a:path w="469572" h="493653">
                <a:moveTo>
                  <a:pt x="0" y="0"/>
                </a:moveTo>
                <a:lnTo>
                  <a:pt x="469573" y="0"/>
                </a:lnTo>
                <a:lnTo>
                  <a:pt x="469573" y="493653"/>
                </a:lnTo>
                <a:lnTo>
                  <a:pt x="0" y="493653"/>
                </a:lnTo>
                <a:lnTo>
                  <a:pt x="0" y="0"/>
                </a:lnTo>
                <a:close/>
              </a:path>
            </a:pathLst>
          </a:custGeom>
          <a:blipFill>
            <a:blip r:embed="rId7"/>
            <a:stretch>
              <a:fillRect r="-100000"/>
            </a:stretch>
          </a:blipFill>
        </p:spPr>
        <p:txBody>
          <a:bodyPr/>
          <a:lstStyle/>
          <a:p>
            <a:endParaRPr lang="en-GB"/>
          </a:p>
        </p:txBody>
      </p:sp>
      <p:sp>
        <p:nvSpPr>
          <p:cNvPr id="31" name="TextBox 31"/>
          <p:cNvSpPr txBox="1"/>
          <p:nvPr/>
        </p:nvSpPr>
        <p:spPr>
          <a:xfrm>
            <a:off x="391794" y="3469914"/>
            <a:ext cx="1950764" cy="289560"/>
          </a:xfrm>
          <a:prstGeom prst="rect">
            <a:avLst/>
          </a:prstGeom>
        </p:spPr>
        <p:txBody>
          <a:bodyPr lIns="0" tIns="0" rIns="0" bIns="0" rtlCol="0" anchor="t">
            <a:spAutoFit/>
          </a:bodyPr>
          <a:lstStyle/>
          <a:p>
            <a:pPr algn="ctr">
              <a:lnSpc>
                <a:spcPts val="1980"/>
              </a:lnSpc>
            </a:pPr>
            <a:r>
              <a:rPr lang="en-US" sz="1800" spc="-44">
                <a:solidFill>
                  <a:srgbClr val="423376"/>
                </a:solidFill>
                <a:latin typeface="Trajan Pro 1"/>
              </a:rPr>
              <a:t>Term dates</a:t>
            </a:r>
          </a:p>
        </p:txBody>
      </p:sp>
      <p:sp>
        <p:nvSpPr>
          <p:cNvPr id="32" name="TextBox 32"/>
          <p:cNvSpPr txBox="1"/>
          <p:nvPr/>
        </p:nvSpPr>
        <p:spPr>
          <a:xfrm>
            <a:off x="284402" y="2051451"/>
            <a:ext cx="2232563" cy="623440"/>
          </a:xfrm>
          <a:prstGeom prst="rect">
            <a:avLst/>
          </a:prstGeom>
        </p:spPr>
        <p:txBody>
          <a:bodyPr lIns="0" tIns="0" rIns="0" bIns="0" rtlCol="0" anchor="t">
            <a:spAutoFit/>
          </a:bodyPr>
          <a:lstStyle/>
          <a:p>
            <a:pPr>
              <a:lnSpc>
                <a:spcPts val="1656"/>
              </a:lnSpc>
            </a:pPr>
            <a:r>
              <a:rPr lang="en-US" sz="900" spc="9" dirty="0">
                <a:solidFill>
                  <a:srgbClr val="000000"/>
                </a:solidFill>
                <a:latin typeface="Verdana Pro"/>
              </a:rPr>
              <a:t>  </a:t>
            </a:r>
          </a:p>
          <a:p>
            <a:pPr>
              <a:lnSpc>
                <a:spcPts val="1656"/>
              </a:lnSpc>
            </a:pPr>
            <a:endParaRPr lang="en-US" sz="900" spc="9" dirty="0">
              <a:solidFill>
                <a:srgbClr val="000000"/>
              </a:solidFill>
              <a:latin typeface="Verdana Pro"/>
            </a:endParaRPr>
          </a:p>
          <a:p>
            <a:pPr>
              <a:lnSpc>
                <a:spcPts val="1656"/>
              </a:lnSpc>
            </a:pPr>
            <a:endParaRPr lang="en-US" sz="900" spc="9" dirty="0">
              <a:solidFill>
                <a:srgbClr val="000000"/>
              </a:solidFill>
              <a:latin typeface="Verdana Pro"/>
            </a:endParaRPr>
          </a:p>
        </p:txBody>
      </p:sp>
      <p:sp>
        <p:nvSpPr>
          <p:cNvPr id="34" name="TextBox 34"/>
          <p:cNvSpPr txBox="1"/>
          <p:nvPr/>
        </p:nvSpPr>
        <p:spPr>
          <a:xfrm>
            <a:off x="346653" y="3900973"/>
            <a:ext cx="1911400" cy="187424"/>
          </a:xfrm>
          <a:prstGeom prst="rect">
            <a:avLst/>
          </a:prstGeom>
        </p:spPr>
        <p:txBody>
          <a:bodyPr lIns="0" tIns="0" rIns="0" bIns="0" rtlCol="0" anchor="t">
            <a:spAutoFit/>
          </a:bodyPr>
          <a:lstStyle/>
          <a:p>
            <a:pPr>
              <a:lnSpc>
                <a:spcPts val="1656"/>
              </a:lnSpc>
              <a:spcBef>
                <a:spcPct val="0"/>
              </a:spcBef>
            </a:pPr>
            <a:r>
              <a:rPr lang="en-US" sz="900" spc="9" dirty="0">
                <a:solidFill>
                  <a:srgbClr val="000000"/>
                </a:solidFill>
                <a:latin typeface="Verdana Pro"/>
              </a:rPr>
              <a:t> </a:t>
            </a:r>
          </a:p>
        </p:txBody>
      </p:sp>
      <p:sp>
        <p:nvSpPr>
          <p:cNvPr id="35" name="TextBox 35"/>
          <p:cNvSpPr txBox="1"/>
          <p:nvPr/>
        </p:nvSpPr>
        <p:spPr>
          <a:xfrm>
            <a:off x="4881808" y="192165"/>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March, 2024</a:t>
            </a:r>
          </a:p>
        </p:txBody>
      </p:sp>
      <p:sp>
        <p:nvSpPr>
          <p:cNvPr id="36" name="TextBox 36"/>
          <p:cNvSpPr txBox="1"/>
          <p:nvPr/>
        </p:nvSpPr>
        <p:spPr>
          <a:xfrm>
            <a:off x="396770" y="1142658"/>
            <a:ext cx="1950764" cy="784860"/>
          </a:xfrm>
          <a:prstGeom prst="rect">
            <a:avLst/>
          </a:prstGeom>
        </p:spPr>
        <p:txBody>
          <a:bodyPr lIns="0" tIns="0" rIns="0" bIns="0" rtlCol="0" anchor="t">
            <a:spAutoFit/>
          </a:bodyPr>
          <a:lstStyle/>
          <a:p>
            <a:pPr algn="ctr">
              <a:lnSpc>
                <a:spcPts val="1980"/>
              </a:lnSpc>
            </a:pPr>
            <a:r>
              <a:rPr lang="en-US" sz="1800" spc="-44">
                <a:solidFill>
                  <a:srgbClr val="423376"/>
                </a:solidFill>
                <a:latin typeface="Trajan Pro 1"/>
              </a:rPr>
              <a:t>Upcoming Whole school events</a:t>
            </a:r>
          </a:p>
        </p:txBody>
      </p:sp>
      <p:sp>
        <p:nvSpPr>
          <p:cNvPr id="37" name="TextBox 37"/>
          <p:cNvSpPr txBox="1"/>
          <p:nvPr/>
        </p:nvSpPr>
        <p:spPr>
          <a:xfrm>
            <a:off x="4436347" y="956664"/>
            <a:ext cx="3011170" cy="512961"/>
          </a:xfrm>
          <a:prstGeom prst="rect">
            <a:avLst/>
          </a:prstGeom>
        </p:spPr>
        <p:txBody>
          <a:bodyPr wrap="square" lIns="0" tIns="0" rIns="0" bIns="0" rtlCol="0" anchor="t">
            <a:spAutoFit/>
          </a:bodyPr>
          <a:lstStyle/>
          <a:p>
            <a:pPr algn="ctr">
              <a:lnSpc>
                <a:spcPts val="1980"/>
              </a:lnSpc>
            </a:pPr>
            <a:r>
              <a:rPr lang="en-US" sz="1800" spc="-44" dirty="0">
                <a:solidFill>
                  <a:srgbClr val="423376"/>
                </a:solidFill>
                <a:latin typeface="Trajan Pro 1"/>
              </a:rPr>
              <a:t>Meet the Leader: </a:t>
            </a:r>
          </a:p>
          <a:p>
            <a:pPr algn="ctr">
              <a:lnSpc>
                <a:spcPts val="1980"/>
              </a:lnSpc>
            </a:pPr>
            <a:r>
              <a:rPr lang="en-US" sz="1800" spc="-44" dirty="0">
                <a:solidFill>
                  <a:srgbClr val="423376"/>
                </a:solidFill>
                <a:latin typeface="Trajan Pro 1"/>
              </a:rPr>
              <a:t>Gemma Brock</a:t>
            </a:r>
          </a:p>
        </p:txBody>
      </p:sp>
      <p:sp>
        <p:nvSpPr>
          <p:cNvPr id="38" name="TextBox 38"/>
          <p:cNvSpPr txBox="1"/>
          <p:nvPr/>
        </p:nvSpPr>
        <p:spPr>
          <a:xfrm>
            <a:off x="346653" y="5457665"/>
            <a:ext cx="1950764" cy="289560"/>
          </a:xfrm>
          <a:prstGeom prst="rect">
            <a:avLst/>
          </a:prstGeom>
        </p:spPr>
        <p:txBody>
          <a:bodyPr lIns="0" tIns="0" rIns="0" bIns="0" rtlCol="0" anchor="t">
            <a:spAutoFit/>
          </a:bodyPr>
          <a:lstStyle/>
          <a:p>
            <a:pPr algn="ctr">
              <a:lnSpc>
                <a:spcPts val="1980"/>
              </a:lnSpc>
            </a:pPr>
            <a:r>
              <a:rPr lang="en-US" sz="1800" spc="-44">
                <a:solidFill>
                  <a:srgbClr val="423376"/>
                </a:solidFill>
                <a:latin typeface="Trajan Pro 1"/>
              </a:rPr>
              <a:t>Follow us</a:t>
            </a:r>
          </a:p>
        </p:txBody>
      </p:sp>
      <p:sp>
        <p:nvSpPr>
          <p:cNvPr id="39" name="TextBox 39"/>
          <p:cNvSpPr txBox="1"/>
          <p:nvPr/>
        </p:nvSpPr>
        <p:spPr>
          <a:xfrm>
            <a:off x="396770" y="5702961"/>
            <a:ext cx="1955739" cy="1838538"/>
          </a:xfrm>
          <a:prstGeom prst="rect">
            <a:avLst/>
          </a:prstGeom>
        </p:spPr>
        <p:txBody>
          <a:bodyPr lIns="0" tIns="0" rIns="0" bIns="0" rtlCol="0" anchor="t">
            <a:spAutoFit/>
          </a:bodyPr>
          <a:lstStyle/>
          <a:p>
            <a:pPr algn="ctr">
              <a:lnSpc>
                <a:spcPts val="1839"/>
              </a:lnSpc>
            </a:pPr>
            <a:r>
              <a:rPr lang="en-US" sz="999" spc="9" dirty="0">
                <a:solidFill>
                  <a:srgbClr val="000000"/>
                </a:solidFill>
                <a:latin typeface="Verdana Pro"/>
              </a:rPr>
              <a:t>                </a:t>
            </a:r>
          </a:p>
          <a:p>
            <a:pPr algn="ctr">
              <a:lnSpc>
                <a:spcPts val="1839"/>
              </a:lnSpc>
              <a:spcBef>
                <a:spcPct val="0"/>
              </a:spcBef>
            </a:pPr>
            <a:r>
              <a:rPr lang="en-US" sz="999" spc="9" dirty="0">
                <a:solidFill>
                  <a:srgbClr val="000000"/>
                </a:solidFill>
                <a:latin typeface="Verdana Pro"/>
              </a:rPr>
              <a:t>Loseley Fields </a:t>
            </a:r>
          </a:p>
          <a:p>
            <a:pPr algn="ctr">
              <a:lnSpc>
                <a:spcPts val="1839"/>
              </a:lnSpc>
              <a:spcBef>
                <a:spcPct val="0"/>
              </a:spcBef>
            </a:pPr>
            <a:r>
              <a:rPr lang="en-US" sz="999" spc="9" dirty="0">
                <a:solidFill>
                  <a:srgbClr val="000000"/>
                </a:solidFill>
                <a:latin typeface="Verdana Pro"/>
              </a:rPr>
              <a:t>Primary School</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p:txBody>
      </p:sp>
      <p:sp>
        <p:nvSpPr>
          <p:cNvPr id="30" name="TextBox 29">
            <a:extLst>
              <a:ext uri="{FF2B5EF4-FFF2-40B4-BE49-F238E27FC236}">
                <a16:creationId xmlns:a16="http://schemas.microsoft.com/office/drawing/2014/main" id="{AE356D53-2B60-E2A4-6EF5-5C2C79AB0444}"/>
              </a:ext>
            </a:extLst>
          </p:cNvPr>
          <p:cNvSpPr txBox="1"/>
          <p:nvPr/>
        </p:nvSpPr>
        <p:spPr>
          <a:xfrm>
            <a:off x="4885861" y="1580005"/>
            <a:ext cx="2409962" cy="1664558"/>
          </a:xfrm>
          <a:prstGeom prst="rect">
            <a:avLst/>
          </a:prstGeom>
          <a:noFill/>
        </p:spPr>
        <p:txBody>
          <a:bodyPr wrap="square" rtlCol="0">
            <a:spAutoFit/>
          </a:bodyPr>
          <a:lstStyle/>
          <a:p>
            <a:pPr>
              <a:lnSpc>
                <a:spcPct val="107000"/>
              </a:lnSpc>
              <a:spcAft>
                <a:spcPts val="800"/>
              </a:spcAft>
            </a:pPr>
            <a:r>
              <a:rPr lang="en-GB"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Hello, my name is Gemma Brock and I am the Performing Arts lead at Loseley. While it's really easy to perceive performing arts as just singing, dancing, or acting, it goes beyond the surface, revealing an excellent opportunity for children to develop a network of skills.</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39">
            <a:extLst>
              <a:ext uri="{FF2B5EF4-FFF2-40B4-BE49-F238E27FC236}">
                <a16:creationId xmlns:a16="http://schemas.microsoft.com/office/drawing/2014/main" id="{7328C841-C210-854F-A610-D7A926092B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0386" y="749310"/>
            <a:ext cx="1962264" cy="2459234"/>
          </a:xfrm>
          <a:prstGeom prst="rect">
            <a:avLst/>
          </a:prstGeom>
        </p:spPr>
      </p:pic>
      <p:sp>
        <p:nvSpPr>
          <p:cNvPr id="28" name="TextBox 27">
            <a:extLst>
              <a:ext uri="{FF2B5EF4-FFF2-40B4-BE49-F238E27FC236}">
                <a16:creationId xmlns:a16="http://schemas.microsoft.com/office/drawing/2014/main" id="{57302FD2-DB99-A199-6357-95AC0FD50D0C}"/>
              </a:ext>
            </a:extLst>
          </p:cNvPr>
          <p:cNvSpPr txBox="1"/>
          <p:nvPr/>
        </p:nvSpPr>
        <p:spPr>
          <a:xfrm>
            <a:off x="2730386" y="3403366"/>
            <a:ext cx="4426169" cy="4924425"/>
          </a:xfrm>
          <a:prstGeom prst="rect">
            <a:avLst/>
          </a:prstGeom>
          <a:noFill/>
        </p:spPr>
        <p:txBody>
          <a:bodyPr wrap="square" rtlCol="0">
            <a:spAutoFit/>
          </a:bodyPr>
          <a:lstStyle/>
          <a:p>
            <a:r>
              <a:rPr lang="en-GB"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Performing arts is a gateway to unlocking a child’s creativity, nurturing their self-esteem and developing their confidence.</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a:spcAft>
                <a:spcPts val="800"/>
              </a:spcAft>
            </a:pPr>
            <a:r>
              <a:rPr lang="en-GB"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My role at Loseley is all about imbedding performing throughout our children’s curriculum in order to give them a wide range of opportunities. Last year we saw the comeback of our fantastic class assemblies, which enables the children to show everyone at home their amazing learning in a creative manner. Each year group across the school also has their own performance opportunity in order to allow them to build skills over time: Reception, Year 1 and Year 2 have the KS1 Nativity; Year 3 and 4 have their upcoming Opera; Year 5 participate in a Delight in Shakespeare project and Year 6 have their Summer production (this year performing ‘Matilda the Musical Jr’).</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a:spcAft>
                <a:spcPts val="800"/>
              </a:spcAft>
            </a:pPr>
            <a:r>
              <a:rPr lang="en-GB"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As a school, we also use drama, music and expression in a range of other lessons throughout the curriculum to inspire the children’s learning, particularly their writing. Through creativity the children can present the world from a different angle and transport audiences to magical places.</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a:spcAft>
                <a:spcPts val="800"/>
              </a:spcAft>
            </a:pPr>
            <a:r>
              <a:rPr lang="en-GB"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Something exciting we have on the horizon is the development of our performance space within our school hall. The Friends kindly donated money last year for us to purchase more staging and during the Easter holidays we are having a full new lighting, sound and AV system fitted, ready to use in our summer production.</a:t>
            </a:r>
            <a:endParaRPr lang="en-GB" sz="12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pic>
        <p:nvPicPr>
          <p:cNvPr id="33" name="Picture 32" descr="A couple of people in clothing&#10;&#10;Description automatically generated">
            <a:extLst>
              <a:ext uri="{FF2B5EF4-FFF2-40B4-BE49-F238E27FC236}">
                <a16:creationId xmlns:a16="http://schemas.microsoft.com/office/drawing/2014/main" id="{A5B9EFCB-F48B-CE6C-3929-C0766BAEEE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848" y="8187338"/>
            <a:ext cx="3087478" cy="2058319"/>
          </a:xfrm>
          <a:prstGeom prst="rect">
            <a:avLst/>
          </a:prstGeom>
        </p:spPr>
      </p:pic>
      <p:pic>
        <p:nvPicPr>
          <p:cNvPr id="42" name="Picture 41" descr="A person painting a child's face&#10;&#10;Description automatically generated">
            <a:extLst>
              <a:ext uri="{FF2B5EF4-FFF2-40B4-BE49-F238E27FC236}">
                <a16:creationId xmlns:a16="http://schemas.microsoft.com/office/drawing/2014/main" id="{BA7820C7-DA4B-B7AA-15C7-D0D57634B9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8250" y="7973715"/>
            <a:ext cx="3117381" cy="20782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2335E-34F2-FC83-FE29-D61FB7C879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46E86B4-7E17-5D0B-308A-4F8935FCF00B}"/>
              </a:ext>
            </a:extLst>
          </p:cNvPr>
          <p:cNvGrpSpPr/>
          <p:nvPr/>
        </p:nvGrpSpPr>
        <p:grpSpPr>
          <a:xfrm>
            <a:off x="468138" y="10145261"/>
            <a:ext cx="1018990" cy="297839"/>
            <a:chOff x="0" y="0"/>
            <a:chExt cx="1358653" cy="397119"/>
          </a:xfrm>
        </p:grpSpPr>
        <p:sp>
          <p:nvSpPr>
            <p:cNvPr id="3" name="Freeform 3">
              <a:extLst>
                <a:ext uri="{FF2B5EF4-FFF2-40B4-BE49-F238E27FC236}">
                  <a16:creationId xmlns:a16="http://schemas.microsoft.com/office/drawing/2014/main" id="{AAD23DFF-E973-C620-80A8-7739A252E4F5}"/>
                </a:ext>
              </a:extLst>
            </p:cNvPr>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4" name="Freeform 4">
              <a:extLst>
                <a:ext uri="{FF2B5EF4-FFF2-40B4-BE49-F238E27FC236}">
                  <a16:creationId xmlns:a16="http://schemas.microsoft.com/office/drawing/2014/main" id="{6F9E665C-EE4E-3DDE-A9C7-E1B93A812213}"/>
                </a:ext>
              </a:extLst>
            </p:cNvPr>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4"/>
              <a:stretch>
                <a:fillRect/>
              </a:stretch>
            </a:blipFill>
          </p:spPr>
          <p:txBody>
            <a:bodyPr/>
            <a:lstStyle/>
            <a:p>
              <a:endParaRPr lang="en-GB"/>
            </a:p>
          </p:txBody>
        </p:sp>
        <p:sp>
          <p:nvSpPr>
            <p:cNvPr id="5" name="Freeform 5">
              <a:extLst>
                <a:ext uri="{FF2B5EF4-FFF2-40B4-BE49-F238E27FC236}">
                  <a16:creationId xmlns:a16="http://schemas.microsoft.com/office/drawing/2014/main" id="{445C5564-5E27-938A-6CE5-BF19E30664D4}"/>
                </a:ext>
              </a:extLst>
            </p:cNvPr>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5"/>
              <a:stretch>
                <a:fillRect/>
              </a:stretch>
            </a:blipFill>
          </p:spPr>
          <p:txBody>
            <a:bodyPr/>
            <a:lstStyle/>
            <a:p>
              <a:endParaRPr lang="en-GB"/>
            </a:p>
          </p:txBody>
        </p:sp>
      </p:grpSp>
      <p:grpSp>
        <p:nvGrpSpPr>
          <p:cNvPr id="6" name="Group 6">
            <a:extLst>
              <a:ext uri="{FF2B5EF4-FFF2-40B4-BE49-F238E27FC236}">
                <a16:creationId xmlns:a16="http://schemas.microsoft.com/office/drawing/2014/main" id="{7DC0B4F0-7C87-9F39-0342-959F2D47C993}"/>
              </a:ext>
            </a:extLst>
          </p:cNvPr>
          <p:cNvGrpSpPr/>
          <p:nvPr/>
        </p:nvGrpSpPr>
        <p:grpSpPr>
          <a:xfrm>
            <a:off x="260846" y="250300"/>
            <a:ext cx="1018990" cy="297839"/>
            <a:chOff x="0" y="0"/>
            <a:chExt cx="1358653" cy="397119"/>
          </a:xfrm>
        </p:grpSpPr>
        <p:sp>
          <p:nvSpPr>
            <p:cNvPr id="7" name="Freeform 7">
              <a:extLst>
                <a:ext uri="{FF2B5EF4-FFF2-40B4-BE49-F238E27FC236}">
                  <a16:creationId xmlns:a16="http://schemas.microsoft.com/office/drawing/2014/main" id="{74CCEAE0-6693-34DF-FE38-221DB1A26B5A}"/>
                </a:ext>
              </a:extLst>
            </p:cNvPr>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8" name="Freeform 8">
              <a:extLst>
                <a:ext uri="{FF2B5EF4-FFF2-40B4-BE49-F238E27FC236}">
                  <a16:creationId xmlns:a16="http://schemas.microsoft.com/office/drawing/2014/main" id="{EEB9F791-120C-E179-FBDE-E7DF8BE847B5}"/>
                </a:ext>
              </a:extLst>
            </p:cNvPr>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4"/>
              <a:stretch>
                <a:fillRect/>
              </a:stretch>
            </a:blipFill>
          </p:spPr>
          <p:txBody>
            <a:bodyPr/>
            <a:lstStyle/>
            <a:p>
              <a:endParaRPr lang="en-GB"/>
            </a:p>
          </p:txBody>
        </p:sp>
        <p:sp>
          <p:nvSpPr>
            <p:cNvPr id="9" name="Freeform 9">
              <a:extLst>
                <a:ext uri="{FF2B5EF4-FFF2-40B4-BE49-F238E27FC236}">
                  <a16:creationId xmlns:a16="http://schemas.microsoft.com/office/drawing/2014/main" id="{0681B008-2E8D-84B9-2593-CEDC0BC1D4D5}"/>
                </a:ext>
              </a:extLst>
            </p:cNvPr>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5"/>
              <a:stretch>
                <a:fillRect/>
              </a:stretch>
            </a:blipFill>
          </p:spPr>
          <p:txBody>
            <a:bodyPr/>
            <a:lstStyle/>
            <a:p>
              <a:endParaRPr lang="en-GB"/>
            </a:p>
          </p:txBody>
        </p:sp>
      </p:grpSp>
      <p:sp>
        <p:nvSpPr>
          <p:cNvPr id="20" name="TextBox 20">
            <a:extLst>
              <a:ext uri="{FF2B5EF4-FFF2-40B4-BE49-F238E27FC236}">
                <a16:creationId xmlns:a16="http://schemas.microsoft.com/office/drawing/2014/main" id="{04E05DC8-2784-8342-07B1-DC109874D314}"/>
              </a:ext>
            </a:extLst>
          </p:cNvPr>
          <p:cNvSpPr txBox="1"/>
          <p:nvPr/>
        </p:nvSpPr>
        <p:spPr>
          <a:xfrm>
            <a:off x="307957" y="3550843"/>
            <a:ext cx="2138340" cy="1856414"/>
          </a:xfrm>
          <a:prstGeom prst="rect">
            <a:avLst/>
          </a:prstGeom>
        </p:spPr>
        <p:txBody>
          <a:bodyPr lIns="50800" tIns="50800" rIns="50800" bIns="50800" rtlCol="0" anchor="ctr"/>
          <a:lstStyle/>
          <a:p>
            <a:pPr algn="just">
              <a:lnSpc>
                <a:spcPts val="2943"/>
              </a:lnSpc>
            </a:pPr>
            <a:endParaRPr/>
          </a:p>
        </p:txBody>
      </p:sp>
      <p:sp>
        <p:nvSpPr>
          <p:cNvPr id="21" name="AutoShape 21">
            <a:extLst>
              <a:ext uri="{FF2B5EF4-FFF2-40B4-BE49-F238E27FC236}">
                <a16:creationId xmlns:a16="http://schemas.microsoft.com/office/drawing/2014/main" id="{AC82028D-409A-8F90-8F67-C1055A2D264C}"/>
              </a:ext>
            </a:extLst>
          </p:cNvPr>
          <p:cNvSpPr/>
          <p:nvPr/>
        </p:nvSpPr>
        <p:spPr>
          <a:xfrm>
            <a:off x="271587" y="7237063"/>
            <a:ext cx="1761245" cy="390375"/>
          </a:xfrm>
          <a:prstGeom prst="rect">
            <a:avLst/>
          </a:prstGeom>
          <a:solidFill>
            <a:srgbClr val="D9DCDF"/>
          </a:solidFill>
        </p:spPr>
        <p:txBody>
          <a:bodyPr/>
          <a:lstStyle/>
          <a:p>
            <a:endParaRPr lang="en-GB"/>
          </a:p>
        </p:txBody>
      </p:sp>
      <p:grpSp>
        <p:nvGrpSpPr>
          <p:cNvPr id="22" name="Group 22">
            <a:extLst>
              <a:ext uri="{FF2B5EF4-FFF2-40B4-BE49-F238E27FC236}">
                <a16:creationId xmlns:a16="http://schemas.microsoft.com/office/drawing/2014/main" id="{FD72FD9C-F26A-4BA5-336A-516D6CD3D3A4}"/>
              </a:ext>
            </a:extLst>
          </p:cNvPr>
          <p:cNvGrpSpPr/>
          <p:nvPr/>
        </p:nvGrpSpPr>
        <p:grpSpPr>
          <a:xfrm>
            <a:off x="-22964" y="7624601"/>
            <a:ext cx="2295443" cy="2522646"/>
            <a:chOff x="0" y="0"/>
            <a:chExt cx="766333" cy="756489"/>
          </a:xfrm>
        </p:grpSpPr>
        <p:sp>
          <p:nvSpPr>
            <p:cNvPr id="23" name="Freeform 23">
              <a:extLst>
                <a:ext uri="{FF2B5EF4-FFF2-40B4-BE49-F238E27FC236}">
                  <a16:creationId xmlns:a16="http://schemas.microsoft.com/office/drawing/2014/main" id="{E15B9EEB-FC78-2D94-656C-9930FC7B53FD}"/>
                </a:ext>
              </a:extLst>
            </p:cNvPr>
            <p:cNvSpPr/>
            <p:nvPr/>
          </p:nvSpPr>
          <p:spPr>
            <a:xfrm>
              <a:off x="0" y="0"/>
              <a:ext cx="766333" cy="756489"/>
            </a:xfrm>
            <a:custGeom>
              <a:avLst/>
              <a:gdLst/>
              <a:ahLst/>
              <a:cxnLst/>
              <a:rect l="l" t="t" r="r" b="b"/>
              <a:pathLst>
                <a:path w="766333" h="756489">
                  <a:moveTo>
                    <a:pt x="0" y="0"/>
                  </a:moveTo>
                  <a:lnTo>
                    <a:pt x="766333" y="0"/>
                  </a:lnTo>
                  <a:lnTo>
                    <a:pt x="766333" y="756489"/>
                  </a:lnTo>
                  <a:lnTo>
                    <a:pt x="0" y="756489"/>
                  </a:lnTo>
                  <a:close/>
                </a:path>
              </a:pathLst>
            </a:custGeom>
            <a:solidFill>
              <a:srgbClr val="FFFFFF"/>
            </a:solidFill>
          </p:spPr>
          <p:txBody>
            <a:bodyPr/>
            <a:lstStyle/>
            <a:p>
              <a:endParaRPr lang="en-GB" dirty="0"/>
            </a:p>
          </p:txBody>
        </p:sp>
        <p:sp>
          <p:nvSpPr>
            <p:cNvPr id="24" name="TextBox 24">
              <a:extLst>
                <a:ext uri="{FF2B5EF4-FFF2-40B4-BE49-F238E27FC236}">
                  <a16:creationId xmlns:a16="http://schemas.microsoft.com/office/drawing/2014/main" id="{93C3DD9E-1F28-4EAA-831A-27386929E82C}"/>
                </a:ext>
              </a:extLst>
            </p:cNvPr>
            <p:cNvSpPr txBox="1"/>
            <p:nvPr/>
          </p:nvSpPr>
          <p:spPr>
            <a:xfrm>
              <a:off x="0" y="-95250"/>
              <a:ext cx="766333" cy="851739"/>
            </a:xfrm>
            <a:prstGeom prst="rect">
              <a:avLst/>
            </a:prstGeom>
          </p:spPr>
          <p:txBody>
            <a:bodyPr lIns="50800" tIns="50800" rIns="50800" bIns="50800" rtlCol="0" anchor="ctr"/>
            <a:lstStyle/>
            <a:p>
              <a:pPr algn="just">
                <a:lnSpc>
                  <a:spcPts val="2943"/>
                </a:lnSpc>
              </a:pPr>
              <a:endParaRPr/>
            </a:p>
          </p:txBody>
        </p:sp>
      </p:grpSp>
      <p:sp>
        <p:nvSpPr>
          <p:cNvPr id="25" name="Freeform 25">
            <a:extLst>
              <a:ext uri="{FF2B5EF4-FFF2-40B4-BE49-F238E27FC236}">
                <a16:creationId xmlns:a16="http://schemas.microsoft.com/office/drawing/2014/main" id="{9F0A4988-E1ED-237C-D888-9EB185BA770F}"/>
              </a:ext>
            </a:extLst>
          </p:cNvPr>
          <p:cNvSpPr/>
          <p:nvPr/>
        </p:nvSpPr>
        <p:spPr>
          <a:xfrm>
            <a:off x="308863" y="7745501"/>
            <a:ext cx="487277" cy="487277"/>
          </a:xfrm>
          <a:custGeom>
            <a:avLst/>
            <a:gdLst/>
            <a:ahLst/>
            <a:cxnLst/>
            <a:rect l="l" t="t" r="r" b="b"/>
            <a:pathLst>
              <a:path w="487277" h="487277">
                <a:moveTo>
                  <a:pt x="0" y="0"/>
                </a:moveTo>
                <a:lnTo>
                  <a:pt x="487277" y="0"/>
                </a:lnTo>
                <a:lnTo>
                  <a:pt x="487277" y="487277"/>
                </a:lnTo>
                <a:lnTo>
                  <a:pt x="0" y="487277"/>
                </a:lnTo>
                <a:lnTo>
                  <a:pt x="0" y="0"/>
                </a:lnTo>
                <a:close/>
              </a:path>
            </a:pathLst>
          </a:custGeom>
          <a:blipFill>
            <a:blip r:embed="rId6"/>
            <a:stretch>
              <a:fillRect/>
            </a:stretch>
          </a:blipFill>
        </p:spPr>
        <p:txBody>
          <a:bodyPr/>
          <a:lstStyle/>
          <a:p>
            <a:endParaRPr lang="en-GB"/>
          </a:p>
        </p:txBody>
      </p:sp>
      <p:sp>
        <p:nvSpPr>
          <p:cNvPr id="26" name="Freeform 26">
            <a:extLst>
              <a:ext uri="{FF2B5EF4-FFF2-40B4-BE49-F238E27FC236}">
                <a16:creationId xmlns:a16="http://schemas.microsoft.com/office/drawing/2014/main" id="{B061BD29-3482-6763-F54B-32FE0B1EC5B5}"/>
              </a:ext>
            </a:extLst>
          </p:cNvPr>
          <p:cNvSpPr/>
          <p:nvPr/>
        </p:nvSpPr>
        <p:spPr>
          <a:xfrm>
            <a:off x="347562" y="8382108"/>
            <a:ext cx="487277" cy="487277"/>
          </a:xfrm>
          <a:custGeom>
            <a:avLst/>
            <a:gdLst/>
            <a:ahLst/>
            <a:cxnLst/>
            <a:rect l="l" t="t" r="r" b="b"/>
            <a:pathLst>
              <a:path w="487277" h="487277">
                <a:moveTo>
                  <a:pt x="0" y="0"/>
                </a:moveTo>
                <a:lnTo>
                  <a:pt x="487277" y="0"/>
                </a:lnTo>
                <a:lnTo>
                  <a:pt x="487277" y="487276"/>
                </a:lnTo>
                <a:lnTo>
                  <a:pt x="0" y="487276"/>
                </a:lnTo>
                <a:lnTo>
                  <a:pt x="0" y="0"/>
                </a:lnTo>
                <a:close/>
              </a:path>
            </a:pathLst>
          </a:custGeom>
          <a:blipFill>
            <a:blip r:embed="rId7"/>
            <a:stretch>
              <a:fillRect/>
            </a:stretch>
          </a:blipFill>
        </p:spPr>
        <p:txBody>
          <a:bodyPr/>
          <a:lstStyle/>
          <a:p>
            <a:endParaRPr lang="en-GB"/>
          </a:p>
        </p:txBody>
      </p:sp>
      <p:sp>
        <p:nvSpPr>
          <p:cNvPr id="27" name="Freeform 27">
            <a:extLst>
              <a:ext uri="{FF2B5EF4-FFF2-40B4-BE49-F238E27FC236}">
                <a16:creationId xmlns:a16="http://schemas.microsoft.com/office/drawing/2014/main" id="{8BD96919-C363-F848-0AF1-3F32BE1DBE82}"/>
              </a:ext>
            </a:extLst>
          </p:cNvPr>
          <p:cNvSpPr/>
          <p:nvPr/>
        </p:nvSpPr>
        <p:spPr>
          <a:xfrm>
            <a:off x="346653" y="9012339"/>
            <a:ext cx="469572" cy="493653"/>
          </a:xfrm>
          <a:custGeom>
            <a:avLst/>
            <a:gdLst/>
            <a:ahLst/>
            <a:cxnLst/>
            <a:rect l="l" t="t" r="r" b="b"/>
            <a:pathLst>
              <a:path w="469572" h="493653">
                <a:moveTo>
                  <a:pt x="0" y="0"/>
                </a:moveTo>
                <a:lnTo>
                  <a:pt x="469573" y="0"/>
                </a:lnTo>
                <a:lnTo>
                  <a:pt x="469573" y="493653"/>
                </a:lnTo>
                <a:lnTo>
                  <a:pt x="0" y="493653"/>
                </a:lnTo>
                <a:lnTo>
                  <a:pt x="0" y="0"/>
                </a:lnTo>
                <a:close/>
              </a:path>
            </a:pathLst>
          </a:custGeom>
          <a:blipFill>
            <a:blip r:embed="rId8"/>
            <a:stretch>
              <a:fillRect r="-100000"/>
            </a:stretch>
          </a:blipFill>
        </p:spPr>
        <p:txBody>
          <a:bodyPr/>
          <a:lstStyle/>
          <a:p>
            <a:endParaRPr lang="en-GB"/>
          </a:p>
        </p:txBody>
      </p:sp>
      <p:sp>
        <p:nvSpPr>
          <p:cNvPr id="32" name="TextBox 32">
            <a:extLst>
              <a:ext uri="{FF2B5EF4-FFF2-40B4-BE49-F238E27FC236}">
                <a16:creationId xmlns:a16="http://schemas.microsoft.com/office/drawing/2014/main" id="{6F6F393A-3479-AEB5-976F-586F90A34DA0}"/>
              </a:ext>
            </a:extLst>
          </p:cNvPr>
          <p:cNvSpPr txBox="1"/>
          <p:nvPr/>
        </p:nvSpPr>
        <p:spPr>
          <a:xfrm>
            <a:off x="284402" y="2051451"/>
            <a:ext cx="2232563" cy="623440"/>
          </a:xfrm>
          <a:prstGeom prst="rect">
            <a:avLst/>
          </a:prstGeom>
        </p:spPr>
        <p:txBody>
          <a:bodyPr lIns="0" tIns="0" rIns="0" bIns="0" rtlCol="0" anchor="t">
            <a:spAutoFit/>
          </a:bodyPr>
          <a:lstStyle/>
          <a:p>
            <a:pPr>
              <a:lnSpc>
                <a:spcPts val="1656"/>
              </a:lnSpc>
            </a:pPr>
            <a:r>
              <a:rPr lang="en-US" sz="900" spc="9" dirty="0">
                <a:solidFill>
                  <a:srgbClr val="000000"/>
                </a:solidFill>
                <a:latin typeface="Verdana Pro"/>
              </a:rPr>
              <a:t>  </a:t>
            </a:r>
          </a:p>
          <a:p>
            <a:pPr>
              <a:lnSpc>
                <a:spcPts val="1656"/>
              </a:lnSpc>
            </a:pPr>
            <a:endParaRPr lang="en-US" sz="900" spc="9" dirty="0">
              <a:solidFill>
                <a:srgbClr val="000000"/>
              </a:solidFill>
              <a:latin typeface="Verdana Pro"/>
            </a:endParaRPr>
          </a:p>
          <a:p>
            <a:pPr>
              <a:lnSpc>
                <a:spcPts val="1656"/>
              </a:lnSpc>
            </a:pPr>
            <a:endParaRPr lang="en-US" sz="900" spc="9" dirty="0">
              <a:solidFill>
                <a:srgbClr val="000000"/>
              </a:solidFill>
              <a:latin typeface="Verdana Pro"/>
            </a:endParaRPr>
          </a:p>
        </p:txBody>
      </p:sp>
      <p:sp>
        <p:nvSpPr>
          <p:cNvPr id="34" name="TextBox 34">
            <a:extLst>
              <a:ext uri="{FF2B5EF4-FFF2-40B4-BE49-F238E27FC236}">
                <a16:creationId xmlns:a16="http://schemas.microsoft.com/office/drawing/2014/main" id="{54D3FC48-3C14-5626-5F93-7B440C401D45}"/>
              </a:ext>
            </a:extLst>
          </p:cNvPr>
          <p:cNvSpPr txBox="1"/>
          <p:nvPr/>
        </p:nvSpPr>
        <p:spPr>
          <a:xfrm>
            <a:off x="346653" y="3900973"/>
            <a:ext cx="1911400" cy="187424"/>
          </a:xfrm>
          <a:prstGeom prst="rect">
            <a:avLst/>
          </a:prstGeom>
        </p:spPr>
        <p:txBody>
          <a:bodyPr lIns="0" tIns="0" rIns="0" bIns="0" rtlCol="0" anchor="t">
            <a:spAutoFit/>
          </a:bodyPr>
          <a:lstStyle/>
          <a:p>
            <a:pPr>
              <a:lnSpc>
                <a:spcPts val="1656"/>
              </a:lnSpc>
              <a:spcBef>
                <a:spcPct val="0"/>
              </a:spcBef>
            </a:pPr>
            <a:r>
              <a:rPr lang="en-US" sz="900" spc="9" dirty="0">
                <a:solidFill>
                  <a:srgbClr val="000000"/>
                </a:solidFill>
                <a:latin typeface="Verdana Pro"/>
              </a:rPr>
              <a:t> </a:t>
            </a:r>
          </a:p>
        </p:txBody>
      </p:sp>
      <p:sp>
        <p:nvSpPr>
          <p:cNvPr id="35" name="TextBox 35">
            <a:extLst>
              <a:ext uri="{FF2B5EF4-FFF2-40B4-BE49-F238E27FC236}">
                <a16:creationId xmlns:a16="http://schemas.microsoft.com/office/drawing/2014/main" id="{8AFB83AD-008C-7CE9-6693-E09C283F824D}"/>
              </a:ext>
            </a:extLst>
          </p:cNvPr>
          <p:cNvSpPr txBox="1"/>
          <p:nvPr/>
        </p:nvSpPr>
        <p:spPr>
          <a:xfrm>
            <a:off x="4763794" y="575395"/>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March, 2024</a:t>
            </a:r>
          </a:p>
        </p:txBody>
      </p:sp>
      <p:sp>
        <p:nvSpPr>
          <p:cNvPr id="37" name="TextBox 37">
            <a:extLst>
              <a:ext uri="{FF2B5EF4-FFF2-40B4-BE49-F238E27FC236}">
                <a16:creationId xmlns:a16="http://schemas.microsoft.com/office/drawing/2014/main" id="{7347DD44-D645-9E08-4C83-1010F711885A}"/>
              </a:ext>
            </a:extLst>
          </p:cNvPr>
          <p:cNvSpPr txBox="1"/>
          <p:nvPr/>
        </p:nvSpPr>
        <p:spPr>
          <a:xfrm>
            <a:off x="4149355" y="1444967"/>
            <a:ext cx="3011170" cy="769441"/>
          </a:xfrm>
          <a:prstGeom prst="rect">
            <a:avLst/>
          </a:prstGeom>
        </p:spPr>
        <p:txBody>
          <a:bodyPr wrap="square" lIns="0" tIns="0" rIns="0" bIns="0" rtlCol="0" anchor="t">
            <a:spAutoFit/>
          </a:bodyPr>
          <a:lstStyle/>
          <a:p>
            <a:pPr algn="ctr">
              <a:lnSpc>
                <a:spcPts val="1980"/>
              </a:lnSpc>
            </a:pPr>
            <a:r>
              <a:rPr lang="en-US" spc="-44" dirty="0">
                <a:solidFill>
                  <a:srgbClr val="423376"/>
                </a:solidFill>
                <a:latin typeface="Trajan Pro 1"/>
              </a:rPr>
              <a:t>Update from</a:t>
            </a:r>
            <a:r>
              <a:rPr lang="en-US" sz="1800" spc="-44" dirty="0">
                <a:solidFill>
                  <a:srgbClr val="423376"/>
                </a:solidFill>
                <a:latin typeface="Trajan Pro 1"/>
              </a:rPr>
              <a:t> the Leader: </a:t>
            </a:r>
          </a:p>
          <a:p>
            <a:pPr algn="ctr">
              <a:lnSpc>
                <a:spcPts val="1980"/>
              </a:lnSpc>
            </a:pPr>
            <a:r>
              <a:rPr lang="en-US" spc="-44" dirty="0">
                <a:solidFill>
                  <a:srgbClr val="423376"/>
                </a:solidFill>
                <a:latin typeface="Trajan Pro 1"/>
              </a:rPr>
              <a:t>Philippa </a:t>
            </a:r>
            <a:r>
              <a:rPr lang="en-US" spc="-44" dirty="0" err="1">
                <a:solidFill>
                  <a:srgbClr val="423376"/>
                </a:solidFill>
                <a:latin typeface="Trajan Pro 1"/>
              </a:rPr>
              <a:t>leah</a:t>
            </a:r>
            <a:endParaRPr lang="en-US" spc="-44" dirty="0">
              <a:solidFill>
                <a:srgbClr val="423376"/>
              </a:solidFill>
              <a:latin typeface="Trajan Pro 1"/>
            </a:endParaRPr>
          </a:p>
        </p:txBody>
      </p:sp>
      <p:sp>
        <p:nvSpPr>
          <p:cNvPr id="38" name="TextBox 38">
            <a:extLst>
              <a:ext uri="{FF2B5EF4-FFF2-40B4-BE49-F238E27FC236}">
                <a16:creationId xmlns:a16="http://schemas.microsoft.com/office/drawing/2014/main" id="{8DC78CEE-1CAE-D6E8-B449-0F111891EA8F}"/>
              </a:ext>
            </a:extLst>
          </p:cNvPr>
          <p:cNvSpPr txBox="1"/>
          <p:nvPr/>
        </p:nvSpPr>
        <p:spPr>
          <a:xfrm>
            <a:off x="-40532" y="7335041"/>
            <a:ext cx="1950764" cy="289560"/>
          </a:xfrm>
          <a:prstGeom prst="rect">
            <a:avLst/>
          </a:prstGeom>
        </p:spPr>
        <p:txBody>
          <a:bodyPr lIns="0" tIns="0" rIns="0" bIns="0" rtlCol="0" anchor="t">
            <a:spAutoFit/>
          </a:bodyPr>
          <a:lstStyle/>
          <a:p>
            <a:pPr algn="ctr">
              <a:lnSpc>
                <a:spcPts val="1980"/>
              </a:lnSpc>
            </a:pPr>
            <a:r>
              <a:rPr lang="en-US" sz="1800" spc="-44" dirty="0">
                <a:solidFill>
                  <a:srgbClr val="423376"/>
                </a:solidFill>
                <a:latin typeface="Trajan Pro 1"/>
              </a:rPr>
              <a:t>Follow us</a:t>
            </a:r>
          </a:p>
        </p:txBody>
      </p:sp>
      <p:sp>
        <p:nvSpPr>
          <p:cNvPr id="39" name="TextBox 39">
            <a:extLst>
              <a:ext uri="{FF2B5EF4-FFF2-40B4-BE49-F238E27FC236}">
                <a16:creationId xmlns:a16="http://schemas.microsoft.com/office/drawing/2014/main" id="{FB4C8A47-FCA6-9C53-8AF5-2C5F993041CF}"/>
              </a:ext>
            </a:extLst>
          </p:cNvPr>
          <p:cNvSpPr txBox="1"/>
          <p:nvPr/>
        </p:nvSpPr>
        <p:spPr>
          <a:xfrm>
            <a:off x="526689" y="7690430"/>
            <a:ext cx="1857975" cy="1815562"/>
          </a:xfrm>
          <a:prstGeom prst="rect">
            <a:avLst/>
          </a:prstGeom>
        </p:spPr>
        <p:txBody>
          <a:bodyPr wrap="square" lIns="0" tIns="0" rIns="0" bIns="0" rtlCol="0" anchor="t">
            <a:spAutoFit/>
          </a:bodyPr>
          <a:lstStyle/>
          <a:p>
            <a:pPr algn="ctr">
              <a:lnSpc>
                <a:spcPts val="1839"/>
              </a:lnSpc>
            </a:pPr>
            <a:r>
              <a:rPr lang="en-US" sz="999" spc="9" dirty="0">
                <a:solidFill>
                  <a:srgbClr val="000000"/>
                </a:solidFill>
                <a:latin typeface="Verdana Pro"/>
              </a:rPr>
              <a:t>                </a:t>
            </a:r>
          </a:p>
          <a:p>
            <a:pPr algn="ctr">
              <a:lnSpc>
                <a:spcPts val="1839"/>
              </a:lnSpc>
              <a:spcBef>
                <a:spcPct val="0"/>
              </a:spcBef>
            </a:pPr>
            <a:r>
              <a:rPr lang="en-US" sz="999" spc="9" dirty="0">
                <a:solidFill>
                  <a:srgbClr val="000000"/>
                </a:solidFill>
                <a:latin typeface="Verdana Pro"/>
              </a:rPr>
              <a:t>Loseley Fields </a:t>
            </a:r>
          </a:p>
          <a:p>
            <a:pPr algn="ctr">
              <a:lnSpc>
                <a:spcPts val="1839"/>
              </a:lnSpc>
              <a:spcBef>
                <a:spcPct val="0"/>
              </a:spcBef>
            </a:pPr>
            <a:r>
              <a:rPr lang="en-US" sz="999" spc="9" dirty="0">
                <a:solidFill>
                  <a:srgbClr val="000000"/>
                </a:solidFill>
                <a:latin typeface="Verdana Pro"/>
              </a:rPr>
              <a:t>Primary School</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p:txBody>
      </p:sp>
      <p:sp>
        <p:nvSpPr>
          <p:cNvPr id="30" name="TextBox 29">
            <a:extLst>
              <a:ext uri="{FF2B5EF4-FFF2-40B4-BE49-F238E27FC236}">
                <a16:creationId xmlns:a16="http://schemas.microsoft.com/office/drawing/2014/main" id="{69A5EE1E-F37E-067A-667F-2B571BE07D7F}"/>
              </a:ext>
            </a:extLst>
          </p:cNvPr>
          <p:cNvSpPr txBox="1"/>
          <p:nvPr/>
        </p:nvSpPr>
        <p:spPr>
          <a:xfrm>
            <a:off x="2343798" y="3625928"/>
            <a:ext cx="4707604" cy="4714239"/>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Back in October I wrote an article for the newsletter to explain the new spelling programme that we have introduced into KS2 (Year 3-6). As leader, part of my role is to monitor how the implementation of this is going and how much the children are benefiting from it. Part of this monitoring role is to look at the children’s literacy books across the school to see how the children are applying the spellings they have been learning in school and at home into their creative writing. It is this transferal from the spelling lesson into their writing which is a critical test in the success of the programme. The teachers demonstrate this to the children in literacy lessons </a:t>
            </a:r>
            <a:r>
              <a:rPr lang="en-GB" sz="1200">
                <a:effectLst/>
                <a:latin typeface="Calibri" panose="020F0502020204030204" pitchFamily="34" charset="0"/>
                <a:ea typeface="Calibri" panose="020F0502020204030204" pitchFamily="34" charset="0"/>
                <a:cs typeface="Times New Roman" panose="02020603050405020304" pitchFamily="18" charset="0"/>
              </a:rPr>
              <a:t>when they </a:t>
            </a:r>
            <a:r>
              <a:rPr lang="en-GB" sz="1200" dirty="0">
                <a:effectLst/>
                <a:latin typeface="Calibri" panose="020F0502020204030204" pitchFamily="34" charset="0"/>
                <a:ea typeface="Calibri" panose="020F0502020204030204" pitchFamily="34" charset="0"/>
                <a:cs typeface="Times New Roman" panose="02020603050405020304" pitchFamily="18" charset="0"/>
              </a:rPr>
              <a:t>lead shared writing sessions. Have you noticed if your children are using their taught spellings when they write at home?</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month, we invited our Governors into school to observe the teaching of the spelling lessons across Year 3-6. The feedback was fantastic, and they said that it would be helpful for parents to perhaps understand more fully how they can support at home. As a result, I have recorded a short film as a guide for how you support your child at home more effectively. This video can be found on our school website but if you follow this link, it will take you straight there. I hope this helps you get involved!</a:t>
            </a:r>
          </a:p>
          <a:p>
            <a:pPr>
              <a:lnSpc>
                <a:spcPct val="107000"/>
              </a:lnSpc>
              <a:spcAft>
                <a:spcPts val="800"/>
              </a:spcAft>
            </a:pPr>
            <a:r>
              <a:rPr lang="en-GB" sz="1100" u="sng" dirty="0">
                <a:solidFill>
                  <a:srgbClr val="467886"/>
                </a:solidFill>
                <a:effectLst/>
                <a:latin typeface="Calibri" panose="020F0502020204030204" pitchFamily="34" charset="0"/>
                <a:ea typeface="Aptos" panose="020B0004020202020204" pitchFamily="34" charset="0"/>
                <a:hlinkClick r:id="rId9"/>
              </a:rPr>
              <a:t>https://www.loseleyfields.com/our-curriculum/curriculum-subjects/power-of-reading/spelling/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a:extLst>
              <a:ext uri="{FF2B5EF4-FFF2-40B4-BE49-F238E27FC236}">
                <a16:creationId xmlns:a16="http://schemas.microsoft.com/office/drawing/2014/main" id="{4C7F692C-32E7-E102-F407-4299BE5D265E}"/>
              </a:ext>
            </a:extLst>
          </p:cNvPr>
          <p:cNvPicPr>
            <a:picLocks noChangeAspect="1"/>
          </p:cNvPicPr>
          <p:nvPr/>
        </p:nvPicPr>
        <p:blipFill>
          <a:blip r:embed="rId10"/>
          <a:stretch>
            <a:fillRect/>
          </a:stretch>
        </p:blipFill>
        <p:spPr>
          <a:xfrm>
            <a:off x="2969425" y="8262410"/>
            <a:ext cx="1857975" cy="2161682"/>
          </a:xfrm>
          <a:prstGeom prst="rect">
            <a:avLst/>
          </a:prstGeom>
        </p:spPr>
      </p:pic>
      <p:pic>
        <p:nvPicPr>
          <p:cNvPr id="29" name="Picture 28">
            <a:extLst>
              <a:ext uri="{FF2B5EF4-FFF2-40B4-BE49-F238E27FC236}">
                <a16:creationId xmlns:a16="http://schemas.microsoft.com/office/drawing/2014/main" id="{79ED4997-49B3-F621-CD77-A6CACE11A9D9}"/>
              </a:ext>
            </a:extLst>
          </p:cNvPr>
          <p:cNvPicPr>
            <a:picLocks noChangeAspect="1"/>
          </p:cNvPicPr>
          <p:nvPr/>
        </p:nvPicPr>
        <p:blipFill>
          <a:blip r:embed="rId11"/>
          <a:stretch>
            <a:fillRect/>
          </a:stretch>
        </p:blipFill>
        <p:spPr>
          <a:xfrm>
            <a:off x="5226050" y="8114591"/>
            <a:ext cx="1541791" cy="2289148"/>
          </a:xfrm>
          <a:prstGeom prst="rect">
            <a:avLst/>
          </a:prstGeom>
        </p:spPr>
      </p:pic>
      <p:pic>
        <p:nvPicPr>
          <p:cNvPr id="33" name="Picture 2">
            <a:extLst>
              <a:ext uri="{FF2B5EF4-FFF2-40B4-BE49-F238E27FC236}">
                <a16:creationId xmlns:a16="http://schemas.microsoft.com/office/drawing/2014/main" id="{7C1B8E3E-DB50-6DE3-BC72-E239BE4A64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977" y="946716"/>
            <a:ext cx="1898694" cy="612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person wearing glasses and a black jacket&#10;&#10;Description automatically generated">
            <a:extLst>
              <a:ext uri="{FF2B5EF4-FFF2-40B4-BE49-F238E27FC236}">
                <a16:creationId xmlns:a16="http://schemas.microsoft.com/office/drawing/2014/main" id="{30E3B750-BAA5-E89D-7233-A023EA736C0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2129" y="946716"/>
            <a:ext cx="1547226" cy="2329790"/>
          </a:xfrm>
          <a:prstGeom prst="rect">
            <a:avLst/>
          </a:prstGeom>
        </p:spPr>
      </p:pic>
      <p:sp>
        <p:nvSpPr>
          <p:cNvPr id="42" name="TextBox 41">
            <a:extLst>
              <a:ext uri="{FF2B5EF4-FFF2-40B4-BE49-F238E27FC236}">
                <a16:creationId xmlns:a16="http://schemas.microsoft.com/office/drawing/2014/main" id="{F14BD984-BE79-6465-67D6-3A18BDAE63FE}"/>
              </a:ext>
            </a:extLst>
          </p:cNvPr>
          <p:cNvSpPr txBox="1"/>
          <p:nvPr/>
        </p:nvSpPr>
        <p:spPr>
          <a:xfrm>
            <a:off x="4464050" y="2470889"/>
            <a:ext cx="2672516" cy="954107"/>
          </a:xfrm>
          <a:prstGeom prst="rect">
            <a:avLst/>
          </a:prstGeom>
          <a:noFill/>
        </p:spPr>
        <p:txBody>
          <a:bodyPr wrap="square" rtlCol="0">
            <a:spAutoFit/>
          </a:bodyPr>
          <a:lstStyle/>
          <a:p>
            <a:pPr algn="ctr"/>
            <a:r>
              <a:rPr lang="en-GB" sz="1400" b="1" dirty="0"/>
              <a:t>SPELLING HOMEWORK</a:t>
            </a:r>
          </a:p>
          <a:p>
            <a:pPr algn="ctr"/>
            <a:r>
              <a:rPr lang="en-GB" sz="1400" dirty="0"/>
              <a:t>New ‘help your child with their spelling homework’ video launched!</a:t>
            </a:r>
          </a:p>
        </p:txBody>
      </p:sp>
    </p:spTree>
    <p:extLst>
      <p:ext uri="{BB962C8B-B14F-4D97-AF65-F5344CB8AC3E}">
        <p14:creationId xmlns:p14="http://schemas.microsoft.com/office/powerpoint/2010/main" val="362133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4818</TotalTime>
  <Words>1279</Words>
  <Application>Microsoft Office PowerPoint</Application>
  <PresentationFormat>Custom</PresentationFormat>
  <Paragraphs>73</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Calibri</vt:lpstr>
      <vt:lpstr>Verdana Pro</vt:lpstr>
      <vt:lpstr>Trajan Pro 1</vt:lpstr>
      <vt:lpstr>Arial</vt:lpstr>
      <vt:lpstr>Aptos</vt:lpstr>
      <vt:lpstr>Helvetica Now</vt:lpstr>
      <vt:lpstr>Trajan Pro 2</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Newsletter</dc:title>
  <dc:creator>Candice Whitbourn</dc:creator>
  <cp:lastModifiedBy>Lucy Wright</cp:lastModifiedBy>
  <cp:revision>57</cp:revision>
  <cp:lastPrinted>2024-01-16T14:43:02Z</cp:lastPrinted>
  <dcterms:created xsi:type="dcterms:W3CDTF">2006-08-16T00:00:00Z</dcterms:created>
  <dcterms:modified xsi:type="dcterms:W3CDTF">2024-03-05T14:58:00Z</dcterms:modified>
  <dc:identifier>DAFebbJKkpI</dc:identifier>
</cp:coreProperties>
</file>