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7556500" cy="10693400"/>
  <p:notesSz cx="6797675" cy="9926638"/>
  <p:embeddedFontLst>
    <p:embeddedFont>
      <p:font typeface="Helvetica Now" panose="020B0604020202020204" charset="0"/>
      <p:regular r:id="rId5"/>
    </p:embeddedFont>
    <p:embeddedFont>
      <p:font typeface="Trajan Pro 1" panose="020B0604020202020204" charset="0"/>
      <p:regular r:id="rId6"/>
    </p:embeddedFont>
    <p:embeddedFont>
      <p:font typeface="Trajan Pro 2" panose="020B0604020202020204" charset="0"/>
      <p:regular r:id="rId7"/>
    </p:embeddedFont>
    <p:embeddedFont>
      <p:font typeface="Verdana Pro" panose="020B060403050404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41A74-8F2C-4BBB-B7AF-570958FBAE41}" v="4" dt="2024-06-03T13:32:31.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3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DA813F-B6E4-4248-98E1-F0BC2D25E661}" type="datetimeFigureOut">
              <a:rPr lang="en-GB" smtClean="0"/>
              <a:t>05/06/2024</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BED0D19-473C-40F9-9E4A-D0512CFA4423}" type="slidenum">
              <a:rPr lang="en-GB" smtClean="0"/>
              <a:t>‹#›</a:t>
            </a:fld>
            <a:endParaRPr lang="en-GB"/>
          </a:p>
        </p:txBody>
      </p:sp>
    </p:spTree>
    <p:extLst>
      <p:ext uri="{BB962C8B-B14F-4D97-AF65-F5344CB8AC3E}">
        <p14:creationId xmlns:p14="http://schemas.microsoft.com/office/powerpoint/2010/main" val="4738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D0D19-473C-40F9-9E4A-D0512CFA4423}" type="slidenum">
              <a:rPr lang="en-GB" smtClean="0"/>
              <a:t>2</a:t>
            </a:fld>
            <a:endParaRPr lang="en-GB"/>
          </a:p>
        </p:txBody>
      </p:sp>
    </p:spTree>
    <p:extLst>
      <p:ext uri="{BB962C8B-B14F-4D97-AF65-F5344CB8AC3E}">
        <p14:creationId xmlns:p14="http://schemas.microsoft.com/office/powerpoint/2010/main" val="362451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556500" cy="1236664"/>
          </a:xfrm>
          <a:prstGeom prst="rect">
            <a:avLst/>
          </a:prstGeom>
          <a:solidFill>
            <a:srgbClr val="D9DCDF"/>
          </a:solidFill>
        </p:spPr>
        <p:txBody>
          <a:bodyPr/>
          <a:lstStyle/>
          <a:p>
            <a:endParaRPr lang="en-GB"/>
          </a:p>
        </p:txBody>
      </p:sp>
      <p:grpSp>
        <p:nvGrpSpPr>
          <p:cNvPr id="5" name="Group 5"/>
          <p:cNvGrpSpPr/>
          <p:nvPr/>
        </p:nvGrpSpPr>
        <p:grpSpPr>
          <a:xfrm>
            <a:off x="246505" y="1398589"/>
            <a:ext cx="1018990" cy="297839"/>
            <a:chOff x="0" y="0"/>
            <a:chExt cx="1358653" cy="397119"/>
          </a:xfrm>
        </p:grpSpPr>
        <p:sp>
          <p:nvSpPr>
            <p:cNvPr id="6" name="Freeform 6"/>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7" name="Freeform 7"/>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8" name="Freeform 8"/>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sp>
        <p:nvSpPr>
          <p:cNvPr id="9" name="TextBox 9"/>
          <p:cNvSpPr txBox="1"/>
          <p:nvPr/>
        </p:nvSpPr>
        <p:spPr>
          <a:xfrm>
            <a:off x="1772492" y="-141430"/>
            <a:ext cx="3797302" cy="1378094"/>
          </a:xfrm>
          <a:prstGeom prst="rect">
            <a:avLst/>
          </a:prstGeom>
        </p:spPr>
        <p:txBody>
          <a:bodyPr lIns="0" tIns="0" rIns="0" bIns="0" rtlCol="0" anchor="t">
            <a:spAutoFit/>
          </a:bodyPr>
          <a:lstStyle/>
          <a:p>
            <a:pPr algn="just">
              <a:lnSpc>
                <a:spcPts val="2628"/>
              </a:lnSpc>
            </a:pPr>
            <a:endParaRPr/>
          </a:p>
          <a:p>
            <a:pPr algn="ctr">
              <a:lnSpc>
                <a:spcPts val="2628"/>
              </a:lnSpc>
            </a:pPr>
            <a:r>
              <a:rPr lang="en-US" sz="2920" spc="-73">
                <a:solidFill>
                  <a:srgbClr val="423376"/>
                </a:solidFill>
                <a:latin typeface="Trajan Pro 1"/>
              </a:rPr>
              <a:t>LOSELEY FIELDS</a:t>
            </a:r>
          </a:p>
          <a:p>
            <a:pPr algn="ctr">
              <a:lnSpc>
                <a:spcPts val="1368"/>
              </a:lnSpc>
            </a:pPr>
            <a:r>
              <a:rPr lang="en-US" sz="1520" spc="-38">
                <a:solidFill>
                  <a:srgbClr val="717080"/>
                </a:solidFill>
                <a:latin typeface="Helvetica Now"/>
              </a:rPr>
              <a:t> PRIMARY SCHOOL</a:t>
            </a:r>
          </a:p>
          <a:p>
            <a:pPr algn="ctr">
              <a:lnSpc>
                <a:spcPts val="918"/>
              </a:lnSpc>
            </a:pPr>
            <a:endParaRPr lang="en-US" sz="1520" spc="-38">
              <a:solidFill>
                <a:srgbClr val="717080"/>
              </a:solidFill>
              <a:latin typeface="Helvetica Now"/>
            </a:endParaRPr>
          </a:p>
          <a:p>
            <a:pPr algn="ctr">
              <a:lnSpc>
                <a:spcPts val="2628"/>
              </a:lnSpc>
            </a:pPr>
            <a:r>
              <a:rPr lang="en-US" sz="2920" spc="-73">
                <a:solidFill>
                  <a:srgbClr val="423376"/>
                </a:solidFill>
                <a:latin typeface="Trajan Pro 1"/>
              </a:rPr>
              <a:t>NEWSLETTER</a:t>
            </a:r>
          </a:p>
        </p:txBody>
      </p:sp>
      <p:sp>
        <p:nvSpPr>
          <p:cNvPr id="10" name="AutoShape 10"/>
          <p:cNvSpPr/>
          <p:nvPr/>
        </p:nvSpPr>
        <p:spPr>
          <a:xfrm>
            <a:off x="6477" y="1230620"/>
            <a:ext cx="7560000" cy="0"/>
          </a:xfrm>
          <a:prstGeom prst="line">
            <a:avLst/>
          </a:prstGeom>
          <a:ln w="38100" cap="flat">
            <a:solidFill>
              <a:srgbClr val="DC662C"/>
            </a:solidFill>
            <a:prstDash val="solid"/>
            <a:headEnd type="none" w="sm" len="sm"/>
            <a:tailEnd type="none" w="sm" len="sm"/>
          </a:ln>
        </p:spPr>
        <p:txBody>
          <a:bodyPr/>
          <a:lstStyle/>
          <a:p>
            <a:endParaRPr lang="en-GB"/>
          </a:p>
        </p:txBody>
      </p:sp>
      <p:grpSp>
        <p:nvGrpSpPr>
          <p:cNvPr id="12" name="Group 12"/>
          <p:cNvGrpSpPr/>
          <p:nvPr/>
        </p:nvGrpSpPr>
        <p:grpSpPr>
          <a:xfrm>
            <a:off x="6141535" y="10196697"/>
            <a:ext cx="1018990" cy="297839"/>
            <a:chOff x="0" y="0"/>
            <a:chExt cx="1358653" cy="397119"/>
          </a:xfrm>
        </p:grpSpPr>
        <p:sp>
          <p:nvSpPr>
            <p:cNvPr id="13" name="Freeform 13"/>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14" name="Freeform 14"/>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15" name="Freeform 15"/>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sp>
        <p:nvSpPr>
          <p:cNvPr id="19" name="AutoShape 19"/>
          <p:cNvSpPr/>
          <p:nvPr/>
        </p:nvSpPr>
        <p:spPr>
          <a:xfrm>
            <a:off x="357321" y="8436547"/>
            <a:ext cx="6741147" cy="440976"/>
          </a:xfrm>
          <a:prstGeom prst="rect">
            <a:avLst/>
          </a:prstGeom>
          <a:solidFill>
            <a:srgbClr val="D9DCDF"/>
          </a:solidFill>
        </p:spPr>
        <p:txBody>
          <a:bodyPr/>
          <a:lstStyle/>
          <a:p>
            <a:endParaRPr lang="en-GB"/>
          </a:p>
        </p:txBody>
      </p:sp>
      <p:grpSp>
        <p:nvGrpSpPr>
          <p:cNvPr id="20" name="Group 20"/>
          <p:cNvGrpSpPr/>
          <p:nvPr/>
        </p:nvGrpSpPr>
        <p:grpSpPr>
          <a:xfrm>
            <a:off x="250939" y="8436547"/>
            <a:ext cx="6897566" cy="1694587"/>
            <a:chOff x="-22437" y="-257555"/>
            <a:chExt cx="2438312" cy="1379168"/>
          </a:xfrm>
        </p:grpSpPr>
        <p:sp>
          <p:nvSpPr>
            <p:cNvPr id="21" name="Freeform 21"/>
            <p:cNvSpPr/>
            <p:nvPr/>
          </p:nvSpPr>
          <p:spPr>
            <a:xfrm>
              <a:off x="-22437" y="-60296"/>
              <a:ext cx="2438312" cy="1181909"/>
            </a:xfrm>
            <a:custGeom>
              <a:avLst/>
              <a:gdLst/>
              <a:ahLst/>
              <a:cxnLst/>
              <a:rect l="l" t="t" r="r" b="b"/>
              <a:pathLst>
                <a:path w="2415875" h="1121613">
                  <a:moveTo>
                    <a:pt x="0" y="0"/>
                  </a:moveTo>
                  <a:lnTo>
                    <a:pt x="2415875" y="0"/>
                  </a:lnTo>
                  <a:lnTo>
                    <a:pt x="2415875" y="1121613"/>
                  </a:lnTo>
                  <a:lnTo>
                    <a:pt x="0" y="1121613"/>
                  </a:lnTo>
                  <a:close/>
                </a:path>
              </a:pathLst>
            </a:custGeom>
            <a:solidFill>
              <a:srgbClr val="FFFFFF"/>
            </a:solidFill>
            <a:ln w="25400">
              <a:solidFill>
                <a:schemeClr val="tx1"/>
              </a:solidFill>
            </a:ln>
          </p:spPr>
          <p:txBody>
            <a:bodyPr/>
            <a:lstStyle/>
            <a:p>
              <a:endParaRPr lang="en-GB"/>
            </a:p>
          </p:txBody>
        </p:sp>
        <p:sp>
          <p:nvSpPr>
            <p:cNvPr id="22" name="TextBox 22"/>
            <p:cNvSpPr txBox="1"/>
            <p:nvPr/>
          </p:nvSpPr>
          <p:spPr>
            <a:xfrm>
              <a:off x="-22437" y="-257555"/>
              <a:ext cx="2438312" cy="1379168"/>
            </a:xfrm>
            <a:prstGeom prst="rect">
              <a:avLst/>
            </a:prstGeom>
            <a:ln w="25400">
              <a:solidFill>
                <a:schemeClr val="tx1"/>
              </a:solidFill>
            </a:ln>
          </p:spPr>
          <p:txBody>
            <a:bodyPr lIns="50800" tIns="50800" rIns="50800" bIns="50800" rtlCol="0" anchor="ctr"/>
            <a:lstStyle/>
            <a:p>
              <a:pPr algn="just">
                <a:lnSpc>
                  <a:spcPts val="2943"/>
                </a:lnSpc>
              </a:pPr>
              <a:endParaRPr/>
            </a:p>
          </p:txBody>
        </p:sp>
      </p:grpSp>
      <p:grpSp>
        <p:nvGrpSpPr>
          <p:cNvPr id="23" name="Group 23"/>
          <p:cNvGrpSpPr>
            <a:grpSpLocks noChangeAspect="1"/>
          </p:cNvGrpSpPr>
          <p:nvPr/>
        </p:nvGrpSpPr>
        <p:grpSpPr>
          <a:xfrm>
            <a:off x="6368437" y="9294875"/>
            <a:ext cx="694459" cy="717704"/>
            <a:chOff x="0" y="0"/>
            <a:chExt cx="6362700" cy="6575666"/>
          </a:xfrm>
        </p:grpSpPr>
        <p:sp>
          <p:nvSpPr>
            <p:cNvPr id="24" name="Freeform 24"/>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5"/>
              <a:stretch>
                <a:fillRect l="-1676" r="-1676"/>
              </a:stretch>
            </a:blipFill>
          </p:spPr>
          <p:txBody>
            <a:bodyPr/>
            <a:lstStyle/>
            <a:p>
              <a:endParaRPr lang="en-GB"/>
            </a:p>
          </p:txBody>
        </p:sp>
      </p:grpSp>
      <p:sp>
        <p:nvSpPr>
          <p:cNvPr id="29" name="TextBox 29"/>
          <p:cNvSpPr txBox="1"/>
          <p:nvPr/>
        </p:nvSpPr>
        <p:spPr>
          <a:xfrm>
            <a:off x="1511364" y="1573318"/>
            <a:ext cx="3994258" cy="289560"/>
          </a:xfrm>
          <a:prstGeom prst="rect">
            <a:avLst/>
          </a:prstGeom>
        </p:spPr>
        <p:txBody>
          <a:bodyPr lIns="0" tIns="0" rIns="0" bIns="0" rtlCol="0" anchor="t">
            <a:spAutoFit/>
          </a:bodyPr>
          <a:lstStyle/>
          <a:p>
            <a:pPr algn="r">
              <a:lnSpc>
                <a:spcPts val="1980"/>
              </a:lnSpc>
            </a:pPr>
            <a:r>
              <a:rPr lang="en-US" sz="1800" spc="-45" dirty="0">
                <a:solidFill>
                  <a:srgbClr val="423376"/>
                </a:solidFill>
                <a:latin typeface="Trajan Pro 1"/>
              </a:rPr>
              <a:t>A word from the Headteacher</a:t>
            </a:r>
          </a:p>
        </p:txBody>
      </p:sp>
      <p:sp>
        <p:nvSpPr>
          <p:cNvPr id="30" name="TextBox 30"/>
          <p:cNvSpPr txBox="1"/>
          <p:nvPr/>
        </p:nvSpPr>
        <p:spPr>
          <a:xfrm>
            <a:off x="5146841" y="1308079"/>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May, 2024</a:t>
            </a:r>
          </a:p>
        </p:txBody>
      </p:sp>
      <p:sp>
        <p:nvSpPr>
          <p:cNvPr id="31" name="TextBox 31"/>
          <p:cNvSpPr txBox="1"/>
          <p:nvPr/>
        </p:nvSpPr>
        <p:spPr>
          <a:xfrm>
            <a:off x="1681158" y="8454854"/>
            <a:ext cx="5251628" cy="256480"/>
          </a:xfrm>
          <a:prstGeom prst="rect">
            <a:avLst/>
          </a:prstGeom>
        </p:spPr>
        <p:txBody>
          <a:bodyPr lIns="0" tIns="0" rIns="0" bIns="0" rtlCol="0" anchor="t">
            <a:spAutoFit/>
          </a:bodyPr>
          <a:lstStyle/>
          <a:p>
            <a:pPr>
              <a:lnSpc>
                <a:spcPts val="1980"/>
              </a:lnSpc>
            </a:pPr>
            <a:r>
              <a:rPr lang="en-US" sz="1800" spc="-44" dirty="0">
                <a:solidFill>
                  <a:srgbClr val="423376"/>
                </a:solidFill>
                <a:latin typeface="Trajan Pro 1"/>
              </a:rPr>
              <a:t>Our Values - Pupil achievement</a:t>
            </a:r>
          </a:p>
        </p:txBody>
      </p:sp>
      <p:sp>
        <p:nvSpPr>
          <p:cNvPr id="32" name="TextBox 32"/>
          <p:cNvSpPr txBox="1"/>
          <p:nvPr/>
        </p:nvSpPr>
        <p:spPr>
          <a:xfrm>
            <a:off x="494296" y="3743994"/>
            <a:ext cx="3131554" cy="2154436"/>
          </a:xfrm>
          <a:prstGeom prst="rect">
            <a:avLst/>
          </a:prstGeom>
        </p:spPr>
        <p:txBody>
          <a:bodyPr wrap="square" lIns="0" tIns="0" rIns="0" bIns="0" rtlCol="0" anchor="t">
            <a:spAutoFit/>
          </a:bodyPr>
          <a:lstStyle/>
          <a:p>
            <a:pPr algn="just"/>
            <a:r>
              <a:rPr lang="en-GB" sz="1000" dirty="0"/>
              <a:t>This month has seen us continue to work actively towards our sustainability goals. Our wonderful Mrs Davis has supported our children in winning an international competition hosted by Imperial College London and this week our Trust CEO, Jack Mayhew, came to school to present the children with a cheque for £150 to celebrate their success. The children plan to use this money to buy a night camera so that we can watch our site come to life with wildlife at night. Over the summer we will be having solar panels fitted to the school roof to help reduce the cost of our energy consumption but also to support us in meeting our sustainability commitments. We look forward to benefiting from this over the years to come.</a:t>
            </a:r>
          </a:p>
          <a:p>
            <a:pPr algn="just"/>
            <a:endParaRPr lang="en-GB" sz="1000" dirty="0"/>
          </a:p>
        </p:txBody>
      </p:sp>
      <p:sp>
        <p:nvSpPr>
          <p:cNvPr id="33" name="TextBox 33"/>
          <p:cNvSpPr txBox="1"/>
          <p:nvPr/>
        </p:nvSpPr>
        <p:spPr>
          <a:xfrm>
            <a:off x="494296" y="8825000"/>
            <a:ext cx="6397151" cy="1219245"/>
          </a:xfrm>
          <a:prstGeom prst="rect">
            <a:avLst/>
          </a:prstGeom>
        </p:spPr>
        <p:txBody>
          <a:bodyPr wrap="square" lIns="0" tIns="0" rIns="0" bIns="0" rtlCol="0" anchor="t">
            <a:spAutoFit/>
          </a:bodyPr>
          <a:lstStyle/>
          <a:p>
            <a:pPr>
              <a:lnSpc>
                <a:spcPts val="1199"/>
              </a:lnSpc>
            </a:pPr>
            <a:r>
              <a:rPr lang="en-US" sz="999" spc="9" dirty="0">
                <a:solidFill>
                  <a:srgbClr val="000000"/>
                </a:solidFill>
                <a:latin typeface="Verdana Pro"/>
              </a:rPr>
              <a:t>Last week we enjoyed a whole school assembly celebrating children who have stood out for demonstrating our school values through their work, their play and when out and about in the community. It was lovely to see so many children nominated, and I hope that you enjoyed sharing in your children’s successes when they shared their postcards with you at home.</a:t>
            </a:r>
          </a:p>
          <a:p>
            <a:pPr>
              <a:lnSpc>
                <a:spcPts val="1199"/>
              </a:lnSpc>
            </a:pPr>
            <a:endParaRPr lang="en-US" sz="999" spc="9" dirty="0">
              <a:solidFill>
                <a:srgbClr val="000000"/>
              </a:solidFill>
              <a:latin typeface="Verdana Pro"/>
            </a:endParaRPr>
          </a:p>
          <a:p>
            <a:pPr>
              <a:lnSpc>
                <a:spcPts val="1199"/>
              </a:lnSpc>
            </a:pPr>
            <a:r>
              <a:rPr lang="en-US" sz="999" spc="9" dirty="0">
                <a:solidFill>
                  <a:srgbClr val="000000"/>
                </a:solidFill>
                <a:latin typeface="Verdana Pro"/>
              </a:rPr>
              <a:t>I was particularly proud to congratulate our girls and boys cricket teams who </a:t>
            </a:r>
          </a:p>
          <a:p>
            <a:pPr>
              <a:lnSpc>
                <a:spcPts val="1199"/>
              </a:lnSpc>
            </a:pPr>
            <a:r>
              <a:rPr lang="en-US" sz="999" spc="9" dirty="0">
                <a:solidFill>
                  <a:srgbClr val="000000"/>
                </a:solidFill>
                <a:latin typeface="Verdana Pro"/>
              </a:rPr>
              <a:t>represented us so proudly in a local tournament. Well done for demonstrating our values </a:t>
            </a:r>
          </a:p>
          <a:p>
            <a:pPr>
              <a:lnSpc>
                <a:spcPts val="1199"/>
              </a:lnSpc>
            </a:pPr>
            <a:r>
              <a:rPr lang="en-US" sz="999" spc="9" dirty="0">
                <a:solidFill>
                  <a:srgbClr val="000000"/>
                </a:solidFill>
                <a:latin typeface="Verdana Pro"/>
              </a:rPr>
              <a:t>beyond our school gates.</a:t>
            </a:r>
          </a:p>
        </p:txBody>
      </p:sp>
      <p:sp>
        <p:nvSpPr>
          <p:cNvPr id="38" name="AutoShape 2" descr="online security">
            <a:extLst>
              <a:ext uri="{FF2B5EF4-FFF2-40B4-BE49-F238E27FC236}">
                <a16:creationId xmlns:a16="http://schemas.microsoft.com/office/drawing/2014/main" id="{672FB873-856C-464F-7F4F-183FD5550D00}"/>
              </a:ext>
            </a:extLst>
          </p:cNvPr>
          <p:cNvSpPr>
            <a:spLocks noChangeAspect="1" noChangeArrowheads="1"/>
          </p:cNvSpPr>
          <p:nvPr/>
        </p:nvSpPr>
        <p:spPr bwMode="auto">
          <a:xfrm>
            <a:off x="3625850"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2E3A6FEC-4876-8B39-2CF9-D4D25490F125}"/>
              </a:ext>
            </a:extLst>
          </p:cNvPr>
          <p:cNvSpPr txBox="1"/>
          <p:nvPr/>
        </p:nvSpPr>
        <p:spPr>
          <a:xfrm>
            <a:off x="5214977" y="5317969"/>
            <a:ext cx="931238" cy="676230"/>
          </a:xfrm>
          <a:prstGeom prst="rect">
            <a:avLst/>
          </a:prstGeom>
          <a:noFill/>
        </p:spPr>
        <p:txBody>
          <a:bodyPr wrap="square" rtlCol="0">
            <a:spAutoFit/>
          </a:bodyPr>
          <a:lstStyle/>
          <a:p>
            <a:endParaRPr lang="en-GB" dirty="0"/>
          </a:p>
        </p:txBody>
      </p:sp>
      <p:sp>
        <p:nvSpPr>
          <p:cNvPr id="40" name="TextBox 39">
            <a:extLst>
              <a:ext uri="{FF2B5EF4-FFF2-40B4-BE49-F238E27FC236}">
                <a16:creationId xmlns:a16="http://schemas.microsoft.com/office/drawing/2014/main" id="{B8238329-F510-2178-FF64-228A79E081C9}"/>
              </a:ext>
            </a:extLst>
          </p:cNvPr>
          <p:cNvSpPr txBox="1"/>
          <p:nvPr/>
        </p:nvSpPr>
        <p:spPr>
          <a:xfrm>
            <a:off x="420720" y="5764698"/>
            <a:ext cx="6513657" cy="2430794"/>
          </a:xfrm>
          <a:prstGeom prst="rect">
            <a:avLst/>
          </a:prstGeom>
          <a:noFill/>
        </p:spPr>
        <p:txBody>
          <a:bodyPr wrap="square">
            <a:spAutoFit/>
          </a:bodyPr>
          <a:lstStyle/>
          <a:p>
            <a:pPr algn="just">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I am delighted to be able to share with you an update on The Farncombe Partnership of Schools following the last few months working on the project. Mr Bibby and I have been able to spend a small amount of time meeting the staff, parents and children of Francombe Infants over the last few weeks, working with them to begin to organise staffing for September. For </a:t>
            </a:r>
            <a:r>
              <a:rPr lang="en-GB" sz="1000" kern="100" dirty="0" err="1">
                <a:effectLst/>
                <a:latin typeface="Calibri" panose="020F0502020204030204" pitchFamily="34" charset="0"/>
                <a:ea typeface="Calibri" panose="020F0502020204030204" pitchFamily="34" charset="0"/>
                <a:cs typeface="Times New Roman" panose="02020603050405020304" pitchFamily="18" charset="0"/>
              </a:rPr>
              <a:t>Loseley</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we have all our staff structures in place. I am delighted to announce that we have successfully employed two Assistant Headteachers who will be joining our leadership team and working very closely with Mrs Johnson and myself over the next two years to continue to drive forward the success of our school. Mrs Kelly Day has been promoted into role and will be working on teaching and learning areas of school improvement; she will be joined by </a:t>
            </a:r>
            <a:r>
              <a:rPr lang="en-GB" sz="1000" kern="100" dirty="0" err="1">
                <a:effectLst/>
                <a:latin typeface="Calibri" panose="020F0502020204030204" pitchFamily="34" charset="0"/>
                <a:ea typeface="Calibri" panose="020F0502020204030204" pitchFamily="34" charset="0"/>
                <a:cs typeface="Times New Roman" panose="02020603050405020304" pitchFamily="18" charset="0"/>
              </a:rPr>
              <a:t>Taymar</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Scudamore who will be joining us from a school outside our Trust and will have responsibility for the Early Years.</a:t>
            </a:r>
          </a:p>
          <a:p>
            <a:pPr algn="just">
              <a:lnSpc>
                <a:spcPct val="107000"/>
              </a:lnSpc>
              <a:spcAft>
                <a:spcPts val="800"/>
              </a:spcAft>
            </a:pPr>
            <a:r>
              <a:rPr lang="en-GB" sz="1000" kern="100" dirty="0">
                <a:latin typeface="Calibri" panose="020F0502020204030204" pitchFamily="34" charset="0"/>
                <a:ea typeface="Calibri" panose="020F0502020204030204" pitchFamily="34" charset="0"/>
                <a:cs typeface="Times New Roman" panose="02020603050405020304" pitchFamily="18" charset="0"/>
              </a:rPr>
              <a:t>Over the last few weeks, we have had a few situations where staff have had to speak with parents who are behaving aggressively in their presentation. We respectfully request that parents treat staff with respect at all times. We are always happy to hear any concerns that you have but we are best able to resolve such situations if we work together in the best interest of the children who we all care very much about.  Your support with upholding our school values is appreciated.</a:t>
            </a:r>
          </a:p>
          <a:p>
            <a:pPr>
              <a:lnSpc>
                <a:spcPct val="107000"/>
              </a:lnSpc>
              <a:spcAft>
                <a:spcPts val="800"/>
              </a:spcAft>
            </a:pPr>
            <a:r>
              <a:rPr lang="en-GB" sz="1000" kern="100" dirty="0">
                <a:latin typeface="Calibri" panose="020F0502020204030204" pitchFamily="34" charset="0"/>
                <a:ea typeface="Calibri" panose="020F0502020204030204" pitchFamily="34" charset="0"/>
                <a:cs typeface="Times New Roman" panose="02020603050405020304" pitchFamily="18" charset="0"/>
              </a:rPr>
              <a:t>Kind regards, </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Amanda Pedder - </a:t>
            </a:r>
            <a:r>
              <a:rPr lang="en-GB" sz="1000" kern="100" dirty="0">
                <a:latin typeface="Calibri" panose="020F0502020204030204" pitchFamily="34" charset="0"/>
                <a:ea typeface="Calibri" panose="020F0502020204030204" pitchFamily="34" charset="0"/>
                <a:cs typeface="Times New Roman" panose="02020603050405020304" pitchFamily="18" charset="0"/>
              </a:rPr>
              <a:t>Headteacher</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6AC8E3E7-D8BB-CC91-3F9F-19DDB23180CB}"/>
              </a:ext>
            </a:extLst>
          </p:cNvPr>
          <p:cNvSpPr txBox="1"/>
          <p:nvPr/>
        </p:nvSpPr>
        <p:spPr>
          <a:xfrm>
            <a:off x="411253" y="1825663"/>
            <a:ext cx="6532592" cy="1785104"/>
          </a:xfrm>
          <a:prstGeom prst="rect">
            <a:avLst/>
          </a:prstGeom>
          <a:noFill/>
        </p:spPr>
        <p:txBody>
          <a:bodyPr wrap="square" rtlCol="0">
            <a:spAutoFit/>
          </a:bodyPr>
          <a:lstStyle/>
          <a:p>
            <a:pPr algn="just"/>
            <a:r>
              <a:rPr lang="en-GB" sz="1000" dirty="0"/>
              <a:t>It has been an extremely busy last few weeks here at school. The exam season brings with it great trepidation but also many reasons to celebrate. Our fantastic Year 6 pupils successfully completed their end of primary SATs tests. I was so proud of them all. They have worked unbelievably hard this year and as a result they were able to tackle their tests with maturity. Many thanks must go to the Year 6 teaching team for working so hard to prepare them with the right balance of diligence but without placing too much stress on the children. We look forward to seeing how well they have done when the results come into the school in July.  Coming across the month of June are the other statutory assessments that  need to be completed which includes the Year 1 phonics screen check and the Year 4 Multiplication Check.</a:t>
            </a:r>
          </a:p>
          <a:p>
            <a:pPr algn="just"/>
            <a:endParaRPr lang="en-GB" sz="1000" dirty="0"/>
          </a:p>
          <a:p>
            <a:pPr algn="just"/>
            <a:r>
              <a:rPr lang="en-GB" sz="1000" dirty="0"/>
              <a:t>On a lighter note, this is also the season of school trips, music and drama. We are particularly all excited about the rehearsals for this year’s end of year production to kick start. Miss Brock has now completed auditions and parts have been allocated. I cannot wait to hear the music of Matilda The Musical, flood the school corridors during this term. </a:t>
            </a:r>
          </a:p>
        </p:txBody>
      </p:sp>
      <p:pic>
        <p:nvPicPr>
          <p:cNvPr id="4" name="Picture 3">
            <a:extLst>
              <a:ext uri="{FF2B5EF4-FFF2-40B4-BE49-F238E27FC236}">
                <a16:creationId xmlns:a16="http://schemas.microsoft.com/office/drawing/2014/main" id="{7969B75B-E72F-F684-160E-163620C9900D}"/>
              </a:ext>
            </a:extLst>
          </p:cNvPr>
          <p:cNvPicPr>
            <a:picLocks noChangeAspect="1"/>
          </p:cNvPicPr>
          <p:nvPr/>
        </p:nvPicPr>
        <p:blipFill>
          <a:blip r:embed="rId6"/>
          <a:stretch>
            <a:fillRect/>
          </a:stretch>
        </p:blipFill>
        <p:spPr>
          <a:xfrm>
            <a:off x="3755648" y="3782962"/>
            <a:ext cx="3058398" cy="1886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41535" y="10135313"/>
            <a:ext cx="1018990" cy="297839"/>
            <a:chOff x="0" y="0"/>
            <a:chExt cx="1358653" cy="397119"/>
          </a:xfrm>
        </p:grpSpPr>
        <p:sp>
          <p:nvSpPr>
            <p:cNvPr id="3" name="Freeform 3"/>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4" name="Freeform 4"/>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4"/>
              <a:stretch>
                <a:fillRect/>
              </a:stretch>
            </a:blipFill>
          </p:spPr>
          <p:txBody>
            <a:bodyPr/>
            <a:lstStyle/>
            <a:p>
              <a:endParaRPr lang="en-GB"/>
            </a:p>
          </p:txBody>
        </p:sp>
        <p:sp>
          <p:nvSpPr>
            <p:cNvPr id="5" name="Freeform 5"/>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5"/>
              <a:stretch>
                <a:fillRect/>
              </a:stretch>
            </a:blipFill>
          </p:spPr>
          <p:txBody>
            <a:bodyPr/>
            <a:lstStyle/>
            <a:p>
              <a:endParaRPr lang="en-GB"/>
            </a:p>
          </p:txBody>
        </p:sp>
      </p:grpSp>
      <p:grpSp>
        <p:nvGrpSpPr>
          <p:cNvPr id="6" name="Group 6"/>
          <p:cNvGrpSpPr/>
          <p:nvPr/>
        </p:nvGrpSpPr>
        <p:grpSpPr>
          <a:xfrm>
            <a:off x="260846" y="250300"/>
            <a:ext cx="1018990" cy="297839"/>
            <a:chOff x="0" y="0"/>
            <a:chExt cx="1358653" cy="397119"/>
          </a:xfrm>
        </p:grpSpPr>
        <p:sp>
          <p:nvSpPr>
            <p:cNvPr id="7" name="Freeform 7"/>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8" name="Freeform 8"/>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4"/>
              <a:stretch>
                <a:fillRect/>
              </a:stretch>
            </a:blipFill>
          </p:spPr>
          <p:txBody>
            <a:bodyPr/>
            <a:lstStyle/>
            <a:p>
              <a:endParaRPr lang="en-GB"/>
            </a:p>
          </p:txBody>
        </p:sp>
        <p:sp>
          <p:nvSpPr>
            <p:cNvPr id="9" name="Freeform 9"/>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5"/>
              <a:stretch>
                <a:fillRect/>
              </a:stretch>
            </a:blipFill>
          </p:spPr>
          <p:txBody>
            <a:bodyPr/>
            <a:lstStyle/>
            <a:p>
              <a:endParaRPr lang="en-GB"/>
            </a:p>
          </p:txBody>
        </p:sp>
      </p:grpSp>
      <p:grpSp>
        <p:nvGrpSpPr>
          <p:cNvPr id="10" name="Group 10"/>
          <p:cNvGrpSpPr/>
          <p:nvPr/>
        </p:nvGrpSpPr>
        <p:grpSpPr>
          <a:xfrm>
            <a:off x="260846" y="1001970"/>
            <a:ext cx="2227587" cy="6971745"/>
            <a:chOff x="0" y="0"/>
            <a:chExt cx="798317" cy="2498516"/>
          </a:xfrm>
        </p:grpSpPr>
        <p:sp>
          <p:nvSpPr>
            <p:cNvPr id="11" name="Freeform 11"/>
            <p:cNvSpPr/>
            <p:nvPr/>
          </p:nvSpPr>
          <p:spPr>
            <a:xfrm>
              <a:off x="0" y="0"/>
              <a:ext cx="798317" cy="2498516"/>
            </a:xfrm>
            <a:custGeom>
              <a:avLst/>
              <a:gdLst/>
              <a:ahLst/>
              <a:cxnLst/>
              <a:rect l="l" t="t" r="r" b="b"/>
              <a:pathLst>
                <a:path w="798317" h="2498516">
                  <a:moveTo>
                    <a:pt x="0" y="0"/>
                  </a:moveTo>
                  <a:lnTo>
                    <a:pt x="798317" y="0"/>
                  </a:lnTo>
                  <a:lnTo>
                    <a:pt x="798317" y="2498516"/>
                  </a:lnTo>
                  <a:lnTo>
                    <a:pt x="0" y="2498516"/>
                  </a:lnTo>
                  <a:close/>
                </a:path>
              </a:pathLst>
            </a:custGeom>
            <a:solidFill>
              <a:srgbClr val="717080"/>
            </a:solidFill>
          </p:spPr>
          <p:txBody>
            <a:bodyPr/>
            <a:lstStyle/>
            <a:p>
              <a:endParaRPr lang="en-GB"/>
            </a:p>
          </p:txBody>
        </p:sp>
        <p:sp>
          <p:nvSpPr>
            <p:cNvPr id="12" name="TextBox 12"/>
            <p:cNvSpPr txBox="1"/>
            <p:nvPr/>
          </p:nvSpPr>
          <p:spPr>
            <a:xfrm>
              <a:off x="0" y="-95250"/>
              <a:ext cx="798317" cy="2593766"/>
            </a:xfrm>
            <a:prstGeom prst="rect">
              <a:avLst/>
            </a:prstGeom>
          </p:spPr>
          <p:txBody>
            <a:bodyPr lIns="50800" tIns="50800" rIns="50800" bIns="50800" rtlCol="0" anchor="ctr"/>
            <a:lstStyle/>
            <a:p>
              <a:pPr algn="ctr">
                <a:lnSpc>
                  <a:spcPts val="2943"/>
                </a:lnSpc>
              </a:pPr>
              <a:endParaRPr/>
            </a:p>
          </p:txBody>
        </p:sp>
      </p:grpSp>
      <p:sp>
        <p:nvSpPr>
          <p:cNvPr id="13" name="AutoShape 13"/>
          <p:cNvSpPr/>
          <p:nvPr/>
        </p:nvSpPr>
        <p:spPr>
          <a:xfrm>
            <a:off x="307957" y="1045425"/>
            <a:ext cx="2138340" cy="901251"/>
          </a:xfrm>
          <a:prstGeom prst="rect">
            <a:avLst/>
          </a:prstGeom>
          <a:solidFill>
            <a:srgbClr val="D9DCDF"/>
          </a:solidFill>
        </p:spPr>
        <p:txBody>
          <a:bodyPr/>
          <a:lstStyle/>
          <a:p>
            <a:endParaRPr lang="en-GB"/>
          </a:p>
        </p:txBody>
      </p:sp>
      <p:grpSp>
        <p:nvGrpSpPr>
          <p:cNvPr id="14" name="Group 14"/>
          <p:cNvGrpSpPr/>
          <p:nvPr/>
        </p:nvGrpSpPr>
        <p:grpSpPr>
          <a:xfrm>
            <a:off x="307957" y="1946229"/>
            <a:ext cx="2138340" cy="1457137"/>
            <a:chOff x="0" y="0"/>
            <a:chExt cx="766333" cy="522205"/>
          </a:xfrm>
        </p:grpSpPr>
        <p:sp>
          <p:nvSpPr>
            <p:cNvPr id="15" name="Freeform 15"/>
            <p:cNvSpPr/>
            <p:nvPr/>
          </p:nvSpPr>
          <p:spPr>
            <a:xfrm>
              <a:off x="0" y="0"/>
              <a:ext cx="766333" cy="522205"/>
            </a:xfrm>
            <a:custGeom>
              <a:avLst/>
              <a:gdLst/>
              <a:ahLst/>
              <a:cxnLst/>
              <a:rect l="l" t="t" r="r" b="b"/>
              <a:pathLst>
                <a:path w="766333" h="522205">
                  <a:moveTo>
                    <a:pt x="0" y="0"/>
                  </a:moveTo>
                  <a:lnTo>
                    <a:pt x="766333" y="0"/>
                  </a:lnTo>
                  <a:lnTo>
                    <a:pt x="766333" y="522205"/>
                  </a:lnTo>
                  <a:lnTo>
                    <a:pt x="0" y="522205"/>
                  </a:lnTo>
                  <a:close/>
                </a:path>
              </a:pathLst>
            </a:custGeom>
            <a:solidFill>
              <a:srgbClr val="FFFFFF"/>
            </a:solidFill>
          </p:spPr>
          <p:txBody>
            <a:bodyPr/>
            <a:lstStyle/>
            <a:p>
              <a:r>
                <a:rPr lang="en-US" sz="1200" dirty="0"/>
                <a:t>Sports Day 18</a:t>
              </a:r>
              <a:r>
                <a:rPr lang="en-US" sz="1200" baseline="30000" dirty="0"/>
                <a:t>th</a:t>
              </a:r>
              <a:r>
                <a:rPr lang="en-US" sz="1200" dirty="0"/>
                <a:t> June </a:t>
              </a:r>
            </a:p>
            <a:p>
              <a:r>
                <a:rPr lang="en-US" sz="1200" dirty="0"/>
                <a:t>School Reports 12</a:t>
              </a:r>
              <a:r>
                <a:rPr lang="en-US" sz="1200" baseline="30000" dirty="0"/>
                <a:t>th</a:t>
              </a:r>
              <a:r>
                <a:rPr lang="en-US" sz="1200" dirty="0"/>
                <a:t> July</a:t>
              </a:r>
              <a:endParaRPr lang="en-GB" sz="1200" dirty="0"/>
            </a:p>
          </p:txBody>
        </p:sp>
        <p:sp>
          <p:nvSpPr>
            <p:cNvPr id="16" name="TextBox 16"/>
            <p:cNvSpPr txBox="1"/>
            <p:nvPr/>
          </p:nvSpPr>
          <p:spPr>
            <a:xfrm>
              <a:off x="0" y="-95250"/>
              <a:ext cx="766333" cy="617455"/>
            </a:xfrm>
            <a:prstGeom prst="rect">
              <a:avLst/>
            </a:prstGeom>
          </p:spPr>
          <p:txBody>
            <a:bodyPr lIns="50800" tIns="50800" rIns="50800" bIns="50800" rtlCol="0" anchor="ctr"/>
            <a:lstStyle/>
            <a:p>
              <a:pPr algn="just">
                <a:lnSpc>
                  <a:spcPts val="2943"/>
                </a:lnSpc>
              </a:pPr>
              <a:endParaRPr/>
            </a:p>
          </p:txBody>
        </p:sp>
      </p:grpSp>
      <p:sp>
        <p:nvSpPr>
          <p:cNvPr id="17" name="AutoShape 17"/>
          <p:cNvSpPr/>
          <p:nvPr/>
        </p:nvSpPr>
        <p:spPr>
          <a:xfrm>
            <a:off x="307957" y="3403366"/>
            <a:ext cx="2138340" cy="489796"/>
          </a:xfrm>
          <a:prstGeom prst="rect">
            <a:avLst/>
          </a:prstGeom>
          <a:solidFill>
            <a:srgbClr val="D9DCDF"/>
          </a:solidFill>
        </p:spPr>
        <p:txBody>
          <a:bodyPr/>
          <a:lstStyle/>
          <a:p>
            <a:endParaRPr lang="en-GB"/>
          </a:p>
        </p:txBody>
      </p:sp>
      <p:grpSp>
        <p:nvGrpSpPr>
          <p:cNvPr id="18" name="Group 18"/>
          <p:cNvGrpSpPr/>
          <p:nvPr/>
        </p:nvGrpSpPr>
        <p:grpSpPr>
          <a:xfrm>
            <a:off x="307957" y="3550843"/>
            <a:ext cx="2138340" cy="1856414"/>
            <a:chOff x="0" y="-95250"/>
            <a:chExt cx="766333" cy="665297"/>
          </a:xfrm>
        </p:grpSpPr>
        <p:sp>
          <p:nvSpPr>
            <p:cNvPr id="19" name="Freeform 19"/>
            <p:cNvSpPr/>
            <p:nvPr/>
          </p:nvSpPr>
          <p:spPr>
            <a:xfrm>
              <a:off x="0" y="-6049"/>
              <a:ext cx="766333" cy="570047"/>
            </a:xfrm>
            <a:custGeom>
              <a:avLst/>
              <a:gdLst/>
              <a:ahLst/>
              <a:cxnLst/>
              <a:rect l="l" t="t" r="r" b="b"/>
              <a:pathLst>
                <a:path w="766333" h="570047">
                  <a:moveTo>
                    <a:pt x="0" y="0"/>
                  </a:moveTo>
                  <a:lnTo>
                    <a:pt x="766333" y="0"/>
                  </a:lnTo>
                  <a:lnTo>
                    <a:pt x="766333" y="570047"/>
                  </a:lnTo>
                  <a:lnTo>
                    <a:pt x="0" y="570047"/>
                  </a:lnTo>
                  <a:close/>
                </a:path>
              </a:pathLst>
            </a:custGeom>
            <a:solidFill>
              <a:srgbClr val="FFFFFF"/>
            </a:solidFill>
          </p:spPr>
          <p:txBody>
            <a:bodyPr/>
            <a:lstStyle/>
            <a:p>
              <a:endParaRPr lang="en-GB" sz="1200" dirty="0"/>
            </a:p>
          </p:txBody>
        </p:sp>
        <p:sp>
          <p:nvSpPr>
            <p:cNvPr id="20" name="TextBox 20"/>
            <p:cNvSpPr txBox="1"/>
            <p:nvPr/>
          </p:nvSpPr>
          <p:spPr>
            <a:xfrm>
              <a:off x="0" y="-95250"/>
              <a:ext cx="766333" cy="665297"/>
            </a:xfrm>
            <a:prstGeom prst="rect">
              <a:avLst/>
            </a:prstGeom>
          </p:spPr>
          <p:txBody>
            <a:bodyPr lIns="50800" tIns="50800" rIns="50800" bIns="50800" rtlCol="0" anchor="ctr"/>
            <a:lstStyle/>
            <a:p>
              <a:pPr algn="just">
                <a:lnSpc>
                  <a:spcPts val="2943"/>
                </a:lnSpc>
              </a:pPr>
              <a:endParaRPr/>
            </a:p>
          </p:txBody>
        </p:sp>
      </p:grpSp>
      <p:sp>
        <p:nvSpPr>
          <p:cNvPr id="21" name="AutoShape 21"/>
          <p:cNvSpPr/>
          <p:nvPr/>
        </p:nvSpPr>
        <p:spPr>
          <a:xfrm>
            <a:off x="307957" y="5416782"/>
            <a:ext cx="2138340" cy="390375"/>
          </a:xfrm>
          <a:prstGeom prst="rect">
            <a:avLst/>
          </a:prstGeom>
          <a:solidFill>
            <a:srgbClr val="D9DCDF"/>
          </a:solidFill>
        </p:spPr>
        <p:txBody>
          <a:bodyPr/>
          <a:lstStyle/>
          <a:p>
            <a:endParaRPr lang="en-GB"/>
          </a:p>
        </p:txBody>
      </p:sp>
      <p:grpSp>
        <p:nvGrpSpPr>
          <p:cNvPr id="22" name="Group 22"/>
          <p:cNvGrpSpPr/>
          <p:nvPr/>
        </p:nvGrpSpPr>
        <p:grpSpPr>
          <a:xfrm>
            <a:off x="307957" y="5807157"/>
            <a:ext cx="2138340" cy="2110871"/>
            <a:chOff x="0" y="0"/>
            <a:chExt cx="766333" cy="756489"/>
          </a:xfrm>
        </p:grpSpPr>
        <p:sp>
          <p:nvSpPr>
            <p:cNvPr id="23" name="Freeform 23"/>
            <p:cNvSpPr/>
            <p:nvPr/>
          </p:nvSpPr>
          <p:spPr>
            <a:xfrm>
              <a:off x="0" y="0"/>
              <a:ext cx="766333" cy="756489"/>
            </a:xfrm>
            <a:custGeom>
              <a:avLst/>
              <a:gdLst/>
              <a:ahLst/>
              <a:cxnLst/>
              <a:rect l="l" t="t" r="r" b="b"/>
              <a:pathLst>
                <a:path w="766333" h="756489">
                  <a:moveTo>
                    <a:pt x="0" y="0"/>
                  </a:moveTo>
                  <a:lnTo>
                    <a:pt x="766333" y="0"/>
                  </a:lnTo>
                  <a:lnTo>
                    <a:pt x="766333" y="756489"/>
                  </a:lnTo>
                  <a:lnTo>
                    <a:pt x="0" y="756489"/>
                  </a:lnTo>
                  <a:close/>
                </a:path>
              </a:pathLst>
            </a:custGeom>
            <a:solidFill>
              <a:srgbClr val="FFFFFF"/>
            </a:solidFill>
          </p:spPr>
          <p:txBody>
            <a:bodyPr/>
            <a:lstStyle/>
            <a:p>
              <a:endParaRPr lang="en-GB"/>
            </a:p>
          </p:txBody>
        </p:sp>
        <p:sp>
          <p:nvSpPr>
            <p:cNvPr id="24" name="TextBox 24"/>
            <p:cNvSpPr txBox="1"/>
            <p:nvPr/>
          </p:nvSpPr>
          <p:spPr>
            <a:xfrm>
              <a:off x="0" y="-95250"/>
              <a:ext cx="766333" cy="851739"/>
            </a:xfrm>
            <a:prstGeom prst="rect">
              <a:avLst/>
            </a:prstGeom>
          </p:spPr>
          <p:txBody>
            <a:bodyPr lIns="50800" tIns="50800" rIns="50800" bIns="50800" rtlCol="0" anchor="ctr"/>
            <a:lstStyle/>
            <a:p>
              <a:pPr algn="just">
                <a:lnSpc>
                  <a:spcPts val="2943"/>
                </a:lnSpc>
              </a:pPr>
              <a:endParaRPr/>
            </a:p>
          </p:txBody>
        </p:sp>
      </p:grpSp>
      <p:sp>
        <p:nvSpPr>
          <p:cNvPr id="25" name="Freeform 25"/>
          <p:cNvSpPr/>
          <p:nvPr/>
        </p:nvSpPr>
        <p:spPr>
          <a:xfrm>
            <a:off x="355505" y="5912312"/>
            <a:ext cx="487277" cy="487277"/>
          </a:xfrm>
          <a:custGeom>
            <a:avLst/>
            <a:gdLst/>
            <a:ahLst/>
            <a:cxnLst/>
            <a:rect l="l" t="t" r="r" b="b"/>
            <a:pathLst>
              <a:path w="487277" h="487277">
                <a:moveTo>
                  <a:pt x="0" y="0"/>
                </a:moveTo>
                <a:lnTo>
                  <a:pt x="487277" y="0"/>
                </a:lnTo>
                <a:lnTo>
                  <a:pt x="487277" y="487277"/>
                </a:lnTo>
                <a:lnTo>
                  <a:pt x="0" y="487277"/>
                </a:lnTo>
                <a:lnTo>
                  <a:pt x="0" y="0"/>
                </a:lnTo>
                <a:close/>
              </a:path>
            </a:pathLst>
          </a:custGeom>
          <a:blipFill>
            <a:blip r:embed="rId6"/>
            <a:stretch>
              <a:fillRect/>
            </a:stretch>
          </a:blipFill>
        </p:spPr>
        <p:txBody>
          <a:bodyPr/>
          <a:lstStyle/>
          <a:p>
            <a:endParaRPr lang="en-GB"/>
          </a:p>
        </p:txBody>
      </p:sp>
      <p:sp>
        <p:nvSpPr>
          <p:cNvPr id="26" name="Freeform 26"/>
          <p:cNvSpPr/>
          <p:nvPr/>
        </p:nvSpPr>
        <p:spPr>
          <a:xfrm>
            <a:off x="373209" y="6603977"/>
            <a:ext cx="487277" cy="487277"/>
          </a:xfrm>
          <a:custGeom>
            <a:avLst/>
            <a:gdLst/>
            <a:ahLst/>
            <a:cxnLst/>
            <a:rect l="l" t="t" r="r" b="b"/>
            <a:pathLst>
              <a:path w="487277" h="487277">
                <a:moveTo>
                  <a:pt x="0" y="0"/>
                </a:moveTo>
                <a:lnTo>
                  <a:pt x="487277" y="0"/>
                </a:lnTo>
                <a:lnTo>
                  <a:pt x="487277" y="487276"/>
                </a:lnTo>
                <a:lnTo>
                  <a:pt x="0" y="487276"/>
                </a:lnTo>
                <a:lnTo>
                  <a:pt x="0" y="0"/>
                </a:lnTo>
                <a:close/>
              </a:path>
            </a:pathLst>
          </a:custGeom>
          <a:blipFill>
            <a:blip r:embed="rId7"/>
            <a:stretch>
              <a:fillRect/>
            </a:stretch>
          </a:blipFill>
        </p:spPr>
        <p:txBody>
          <a:bodyPr/>
          <a:lstStyle/>
          <a:p>
            <a:endParaRPr lang="en-GB"/>
          </a:p>
        </p:txBody>
      </p:sp>
      <p:sp>
        <p:nvSpPr>
          <p:cNvPr id="27" name="Freeform 27"/>
          <p:cNvSpPr/>
          <p:nvPr/>
        </p:nvSpPr>
        <p:spPr>
          <a:xfrm>
            <a:off x="373209" y="7295641"/>
            <a:ext cx="469572" cy="493653"/>
          </a:xfrm>
          <a:custGeom>
            <a:avLst/>
            <a:gdLst/>
            <a:ahLst/>
            <a:cxnLst/>
            <a:rect l="l" t="t" r="r" b="b"/>
            <a:pathLst>
              <a:path w="469572" h="493653">
                <a:moveTo>
                  <a:pt x="0" y="0"/>
                </a:moveTo>
                <a:lnTo>
                  <a:pt x="469573" y="0"/>
                </a:lnTo>
                <a:lnTo>
                  <a:pt x="469573" y="493653"/>
                </a:lnTo>
                <a:lnTo>
                  <a:pt x="0" y="493653"/>
                </a:lnTo>
                <a:lnTo>
                  <a:pt x="0" y="0"/>
                </a:lnTo>
                <a:close/>
              </a:path>
            </a:pathLst>
          </a:custGeom>
          <a:blipFill>
            <a:blip r:embed="rId8"/>
            <a:stretch>
              <a:fillRect r="-100000"/>
            </a:stretch>
          </a:blipFill>
        </p:spPr>
        <p:txBody>
          <a:bodyPr/>
          <a:lstStyle/>
          <a:p>
            <a:endParaRPr lang="en-GB"/>
          </a:p>
        </p:txBody>
      </p:sp>
      <p:sp>
        <p:nvSpPr>
          <p:cNvPr id="31" name="TextBox 31"/>
          <p:cNvSpPr txBox="1"/>
          <p:nvPr/>
        </p:nvSpPr>
        <p:spPr>
          <a:xfrm>
            <a:off x="391794" y="3469914"/>
            <a:ext cx="1950764" cy="289560"/>
          </a:xfrm>
          <a:prstGeom prst="rect">
            <a:avLst/>
          </a:prstGeom>
        </p:spPr>
        <p:txBody>
          <a:bodyPr lIns="0" tIns="0" rIns="0" bIns="0" rtlCol="0" anchor="t">
            <a:spAutoFit/>
          </a:bodyPr>
          <a:lstStyle/>
          <a:p>
            <a:pPr algn="ctr">
              <a:lnSpc>
                <a:spcPts val="1980"/>
              </a:lnSpc>
            </a:pPr>
            <a:r>
              <a:rPr lang="en-US" sz="1800" spc="-44">
                <a:solidFill>
                  <a:srgbClr val="423376"/>
                </a:solidFill>
                <a:latin typeface="Trajan Pro 1"/>
              </a:rPr>
              <a:t>Term dates</a:t>
            </a:r>
          </a:p>
        </p:txBody>
      </p:sp>
      <p:sp>
        <p:nvSpPr>
          <p:cNvPr id="32" name="TextBox 32"/>
          <p:cNvSpPr txBox="1"/>
          <p:nvPr/>
        </p:nvSpPr>
        <p:spPr>
          <a:xfrm>
            <a:off x="284402" y="2051451"/>
            <a:ext cx="2232563" cy="623440"/>
          </a:xfrm>
          <a:prstGeom prst="rect">
            <a:avLst/>
          </a:prstGeom>
        </p:spPr>
        <p:txBody>
          <a:bodyPr lIns="0" tIns="0" rIns="0" bIns="0" rtlCol="0" anchor="t">
            <a:spAutoFit/>
          </a:bodyPr>
          <a:lstStyle/>
          <a:p>
            <a:pPr>
              <a:lnSpc>
                <a:spcPts val="1656"/>
              </a:lnSpc>
            </a:pPr>
            <a:r>
              <a:rPr lang="en-US" sz="900" spc="9" dirty="0">
                <a:solidFill>
                  <a:srgbClr val="000000"/>
                </a:solidFill>
                <a:latin typeface="Verdana Pro"/>
              </a:rPr>
              <a:t>  </a:t>
            </a:r>
          </a:p>
          <a:p>
            <a:pPr>
              <a:lnSpc>
                <a:spcPts val="1656"/>
              </a:lnSpc>
            </a:pPr>
            <a:endParaRPr lang="en-US" sz="900" spc="9" dirty="0">
              <a:solidFill>
                <a:srgbClr val="000000"/>
              </a:solidFill>
              <a:latin typeface="Verdana Pro"/>
            </a:endParaRPr>
          </a:p>
          <a:p>
            <a:pPr>
              <a:lnSpc>
                <a:spcPts val="1656"/>
              </a:lnSpc>
            </a:pPr>
            <a:endParaRPr lang="en-US" sz="900" spc="9" dirty="0">
              <a:solidFill>
                <a:srgbClr val="000000"/>
              </a:solidFill>
              <a:latin typeface="Verdana Pro"/>
            </a:endParaRPr>
          </a:p>
        </p:txBody>
      </p:sp>
      <p:sp>
        <p:nvSpPr>
          <p:cNvPr id="34" name="TextBox 34"/>
          <p:cNvSpPr txBox="1"/>
          <p:nvPr/>
        </p:nvSpPr>
        <p:spPr>
          <a:xfrm>
            <a:off x="346653" y="3900973"/>
            <a:ext cx="1911400" cy="187424"/>
          </a:xfrm>
          <a:prstGeom prst="rect">
            <a:avLst/>
          </a:prstGeom>
        </p:spPr>
        <p:txBody>
          <a:bodyPr lIns="0" tIns="0" rIns="0" bIns="0" rtlCol="0" anchor="t">
            <a:spAutoFit/>
          </a:bodyPr>
          <a:lstStyle/>
          <a:p>
            <a:pPr>
              <a:lnSpc>
                <a:spcPts val="1656"/>
              </a:lnSpc>
              <a:spcBef>
                <a:spcPct val="0"/>
              </a:spcBef>
            </a:pPr>
            <a:r>
              <a:rPr lang="en-US" sz="900" spc="9" dirty="0">
                <a:solidFill>
                  <a:srgbClr val="000000"/>
                </a:solidFill>
                <a:latin typeface="Verdana Pro"/>
              </a:rPr>
              <a:t> </a:t>
            </a:r>
          </a:p>
        </p:txBody>
      </p:sp>
      <p:sp>
        <p:nvSpPr>
          <p:cNvPr id="35" name="TextBox 35"/>
          <p:cNvSpPr txBox="1"/>
          <p:nvPr/>
        </p:nvSpPr>
        <p:spPr>
          <a:xfrm>
            <a:off x="4807557" y="313373"/>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MAY, 2024</a:t>
            </a:r>
          </a:p>
        </p:txBody>
      </p:sp>
      <p:sp>
        <p:nvSpPr>
          <p:cNvPr id="36" name="TextBox 36"/>
          <p:cNvSpPr txBox="1"/>
          <p:nvPr/>
        </p:nvSpPr>
        <p:spPr>
          <a:xfrm>
            <a:off x="396770" y="1142658"/>
            <a:ext cx="1950764" cy="784860"/>
          </a:xfrm>
          <a:prstGeom prst="rect">
            <a:avLst/>
          </a:prstGeom>
        </p:spPr>
        <p:txBody>
          <a:bodyPr lIns="0" tIns="0" rIns="0" bIns="0" rtlCol="0" anchor="t">
            <a:spAutoFit/>
          </a:bodyPr>
          <a:lstStyle/>
          <a:p>
            <a:pPr algn="ctr">
              <a:lnSpc>
                <a:spcPts val="1980"/>
              </a:lnSpc>
            </a:pPr>
            <a:r>
              <a:rPr lang="en-US" sz="1800" spc="-44">
                <a:solidFill>
                  <a:srgbClr val="423376"/>
                </a:solidFill>
                <a:latin typeface="Trajan Pro 1"/>
              </a:rPr>
              <a:t>Upcoming Whole school events</a:t>
            </a:r>
          </a:p>
        </p:txBody>
      </p:sp>
      <p:sp>
        <p:nvSpPr>
          <p:cNvPr id="37" name="TextBox 37"/>
          <p:cNvSpPr txBox="1"/>
          <p:nvPr/>
        </p:nvSpPr>
        <p:spPr>
          <a:xfrm>
            <a:off x="2792199" y="956663"/>
            <a:ext cx="4367532" cy="256480"/>
          </a:xfrm>
          <a:prstGeom prst="rect">
            <a:avLst/>
          </a:prstGeom>
        </p:spPr>
        <p:txBody>
          <a:bodyPr wrap="square" lIns="0" tIns="0" rIns="0" bIns="0" rtlCol="0" anchor="t">
            <a:spAutoFit/>
          </a:bodyPr>
          <a:lstStyle/>
          <a:p>
            <a:pPr algn="ctr">
              <a:lnSpc>
                <a:spcPts val="1980"/>
              </a:lnSpc>
            </a:pPr>
            <a:r>
              <a:rPr lang="en-US" sz="1800" spc="-44" dirty="0">
                <a:solidFill>
                  <a:srgbClr val="423376"/>
                </a:solidFill>
                <a:latin typeface="Trajan Pro 1"/>
              </a:rPr>
              <a:t>Meet the SAFEGUARDING TEAM: </a:t>
            </a:r>
          </a:p>
        </p:txBody>
      </p:sp>
      <p:sp>
        <p:nvSpPr>
          <p:cNvPr id="38" name="TextBox 38"/>
          <p:cNvSpPr txBox="1"/>
          <p:nvPr/>
        </p:nvSpPr>
        <p:spPr>
          <a:xfrm>
            <a:off x="346653" y="5457665"/>
            <a:ext cx="1950764" cy="289560"/>
          </a:xfrm>
          <a:prstGeom prst="rect">
            <a:avLst/>
          </a:prstGeom>
        </p:spPr>
        <p:txBody>
          <a:bodyPr lIns="0" tIns="0" rIns="0" bIns="0" rtlCol="0" anchor="t">
            <a:spAutoFit/>
          </a:bodyPr>
          <a:lstStyle/>
          <a:p>
            <a:pPr algn="ctr">
              <a:lnSpc>
                <a:spcPts val="1980"/>
              </a:lnSpc>
            </a:pPr>
            <a:r>
              <a:rPr lang="en-US" sz="1800" spc="-44">
                <a:solidFill>
                  <a:srgbClr val="423376"/>
                </a:solidFill>
                <a:latin typeface="Trajan Pro 1"/>
              </a:rPr>
              <a:t>Follow us</a:t>
            </a:r>
          </a:p>
        </p:txBody>
      </p:sp>
      <p:sp>
        <p:nvSpPr>
          <p:cNvPr id="39" name="TextBox 39"/>
          <p:cNvSpPr txBox="1"/>
          <p:nvPr/>
        </p:nvSpPr>
        <p:spPr>
          <a:xfrm>
            <a:off x="396770" y="5702961"/>
            <a:ext cx="1955739" cy="1838538"/>
          </a:xfrm>
          <a:prstGeom prst="rect">
            <a:avLst/>
          </a:prstGeom>
        </p:spPr>
        <p:txBody>
          <a:bodyPr lIns="0" tIns="0" rIns="0" bIns="0" rtlCol="0" anchor="t">
            <a:spAutoFit/>
          </a:bodyPr>
          <a:lstStyle/>
          <a:p>
            <a:pPr algn="ctr">
              <a:lnSpc>
                <a:spcPts val="1839"/>
              </a:lnSpc>
            </a:pPr>
            <a:r>
              <a:rPr lang="en-US" sz="999" spc="9" dirty="0">
                <a:solidFill>
                  <a:srgbClr val="000000"/>
                </a:solidFill>
                <a:latin typeface="Verdana Pro"/>
              </a:rPr>
              <a:t>                </a:t>
            </a:r>
          </a:p>
          <a:p>
            <a:pPr algn="ctr">
              <a:lnSpc>
                <a:spcPts val="1839"/>
              </a:lnSpc>
              <a:spcBef>
                <a:spcPct val="0"/>
              </a:spcBef>
            </a:pPr>
            <a:r>
              <a:rPr lang="en-US" sz="999" spc="9" dirty="0">
                <a:solidFill>
                  <a:srgbClr val="000000"/>
                </a:solidFill>
                <a:latin typeface="Verdana Pro"/>
              </a:rPr>
              <a:t>Loseley Fields </a:t>
            </a:r>
          </a:p>
          <a:p>
            <a:pPr algn="ctr">
              <a:lnSpc>
                <a:spcPts val="1839"/>
              </a:lnSpc>
              <a:spcBef>
                <a:spcPct val="0"/>
              </a:spcBef>
            </a:pPr>
            <a:r>
              <a:rPr lang="en-US" sz="999" spc="9" dirty="0">
                <a:solidFill>
                  <a:srgbClr val="000000"/>
                </a:solidFill>
                <a:latin typeface="Verdana Pro"/>
              </a:rPr>
              <a:t>Primary School</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p:txBody>
      </p:sp>
      <p:sp>
        <p:nvSpPr>
          <p:cNvPr id="29" name="TextBox 28">
            <a:extLst>
              <a:ext uri="{FF2B5EF4-FFF2-40B4-BE49-F238E27FC236}">
                <a16:creationId xmlns:a16="http://schemas.microsoft.com/office/drawing/2014/main" id="{73832960-B209-DCE4-7A90-3FCE9A1A0254}"/>
              </a:ext>
            </a:extLst>
          </p:cNvPr>
          <p:cNvSpPr txBox="1"/>
          <p:nvPr/>
        </p:nvSpPr>
        <p:spPr>
          <a:xfrm>
            <a:off x="2793952" y="1703485"/>
            <a:ext cx="4426169" cy="6342634"/>
          </a:xfrm>
          <a:prstGeom prst="rect">
            <a:avLst/>
          </a:prstGeom>
          <a:noFill/>
        </p:spPr>
        <p:txBody>
          <a:bodyPr wrap="square" rtlCol="0">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We have a team responsible for safeguarding at Loseley who are all trained as Designated Safeguarding Leads. Mrs Pedder is our DSL and works alongside her Deputy DSLs Faye Johnstone (Deputy </a:t>
            </a:r>
            <a:r>
              <a:rPr lang="en-US" sz="1200" dirty="0" err="1">
                <a:latin typeface="Calibri" panose="020F0502020204030204" pitchFamily="34" charset="0"/>
                <a:ea typeface="Calibri" panose="020F0502020204030204" pitchFamily="34" charset="0"/>
                <a:cs typeface="Times New Roman" panose="02020603050405020304" pitchFamily="18" charset="0"/>
              </a:rPr>
              <a:t>Headteacher</a:t>
            </a:r>
            <a:r>
              <a:rPr lang="en-US" sz="1200" dirty="0">
                <a:latin typeface="Calibri" panose="020F0502020204030204" pitchFamily="34" charset="0"/>
                <a:ea typeface="Calibri" panose="020F0502020204030204" pitchFamily="34" charset="0"/>
                <a:cs typeface="Times New Roman" panose="02020603050405020304" pitchFamily="18" charset="0"/>
              </a:rPr>
              <a:t>), Joe Bibby (Deputy </a:t>
            </a:r>
            <a:r>
              <a:rPr lang="en-US" sz="1200" dirty="0" err="1">
                <a:latin typeface="Calibri" panose="020F0502020204030204" pitchFamily="34" charset="0"/>
                <a:ea typeface="Calibri" panose="020F0502020204030204" pitchFamily="34" charset="0"/>
                <a:cs typeface="Times New Roman" panose="02020603050405020304" pitchFamily="18" charset="0"/>
              </a:rPr>
              <a:t>Headteacher</a:t>
            </a:r>
            <a:r>
              <a:rPr lang="en-US" sz="1200" dirty="0">
                <a:latin typeface="Calibri" panose="020F0502020204030204" pitchFamily="34" charset="0"/>
                <a:ea typeface="Calibri" panose="020F0502020204030204" pitchFamily="34" charset="0"/>
                <a:cs typeface="Times New Roman" panose="02020603050405020304" pitchFamily="18" charset="0"/>
              </a:rPr>
              <a:t>), Emma Baker (</a:t>
            </a:r>
            <a:r>
              <a:rPr lang="en-US" sz="1200" dirty="0" err="1">
                <a:latin typeface="Calibri" panose="020F0502020204030204" pitchFamily="34" charset="0"/>
                <a:ea typeface="Calibri" panose="020F0502020204030204" pitchFamily="34" charset="0"/>
                <a:cs typeface="Times New Roman" panose="02020603050405020304" pitchFamily="18" charset="0"/>
              </a:rPr>
              <a:t>SENDCo</a:t>
            </a:r>
            <a:r>
              <a:rPr lang="en-US" sz="1200" dirty="0">
                <a:latin typeface="Calibri" panose="020F0502020204030204" pitchFamily="34" charset="0"/>
                <a:ea typeface="Calibri" panose="020F0502020204030204" pitchFamily="34" charset="0"/>
                <a:cs typeface="Times New Roman" panose="02020603050405020304" pitchFamily="18" charset="0"/>
              </a:rPr>
              <a:t>) and Debbie Loveland (HSLW).  For more information about their role, please see the Safeguarding and Child Protection Policy on the school’s website. </a:t>
            </a: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This term, we have been doing some safeguarding themed assemblies with the children from reminding them about the </a:t>
            </a:r>
            <a:r>
              <a:rPr lang="en-US" sz="1200" dirty="0" err="1">
                <a:latin typeface="Calibri" panose="020F0502020204030204" pitchFamily="34" charset="0"/>
                <a:ea typeface="Calibri" panose="020F0502020204030204" pitchFamily="34" charset="0"/>
                <a:cs typeface="Times New Roman" panose="02020603050405020304" pitchFamily="18" charset="0"/>
              </a:rPr>
              <a:t>coloured</a:t>
            </a:r>
            <a:r>
              <a:rPr lang="en-US" sz="1200" dirty="0">
                <a:latin typeface="Calibri" panose="020F0502020204030204" pitchFamily="34" charset="0"/>
                <a:ea typeface="Calibri" panose="020F0502020204030204" pitchFamily="34" charset="0"/>
                <a:cs typeface="Times New Roman" panose="02020603050405020304" pitchFamily="18" charset="0"/>
              </a:rPr>
              <a:t> lanyards we use for visitors through to trusted adults and the grown ups responsible for safeguarding in the school.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We have also booked Sharon </a:t>
            </a:r>
            <a:r>
              <a:rPr lang="en-US" sz="1200" dirty="0" err="1">
                <a:latin typeface="Calibri" panose="020F0502020204030204" pitchFamily="34" charset="0"/>
                <a:ea typeface="Calibri" panose="020F0502020204030204" pitchFamily="34" charset="0"/>
                <a:cs typeface="Times New Roman" panose="02020603050405020304" pitchFamily="18" charset="0"/>
              </a:rPr>
              <a:t>Girling</a:t>
            </a:r>
            <a:r>
              <a:rPr lang="en-US" sz="1200" dirty="0">
                <a:latin typeface="Calibri" panose="020F0502020204030204" pitchFamily="34" charset="0"/>
                <a:ea typeface="Calibri" panose="020F0502020204030204" pitchFamily="34" charset="0"/>
                <a:cs typeface="Times New Roman" panose="02020603050405020304" pitchFamily="18" charset="0"/>
              </a:rPr>
              <a:t>, an </a:t>
            </a:r>
            <a:r>
              <a:rPr lang="en-US" sz="1200" dirty="0" err="1">
                <a:latin typeface="Calibri" panose="020F0502020204030204" pitchFamily="34" charset="0"/>
                <a:ea typeface="Calibri" panose="020F0502020204030204" pitchFamily="34" charset="0"/>
                <a:cs typeface="Times New Roman" panose="02020603050405020304" pitchFamily="18" charset="0"/>
              </a:rPr>
              <a:t>eSafety</a:t>
            </a:r>
            <a:r>
              <a:rPr lang="en-US" sz="1200" dirty="0">
                <a:latin typeface="Calibri" panose="020F0502020204030204" pitchFamily="34" charset="0"/>
                <a:ea typeface="Calibri" panose="020F0502020204030204" pitchFamily="34" charset="0"/>
                <a:cs typeface="Times New Roman" panose="02020603050405020304" pitchFamily="18" charset="0"/>
              </a:rPr>
              <a:t> expert, to do some work with the children, staff, parents and </a:t>
            </a:r>
            <a:r>
              <a:rPr lang="en-US" sz="1200" dirty="0" err="1">
                <a:latin typeface="Calibri" panose="020F0502020204030204" pitchFamily="34" charset="0"/>
                <a:ea typeface="Calibri" panose="020F0502020204030204" pitchFamily="34" charset="0"/>
                <a:cs typeface="Times New Roman" panose="02020603050405020304" pitchFamily="18" charset="0"/>
              </a:rPr>
              <a:t>carers</a:t>
            </a:r>
            <a:r>
              <a:rPr lang="en-US" sz="1200" dirty="0">
                <a:latin typeface="Calibri" panose="020F0502020204030204" pitchFamily="34" charset="0"/>
                <a:ea typeface="Calibri" panose="020F0502020204030204" pitchFamily="34" charset="0"/>
                <a:cs typeface="Times New Roman" panose="02020603050405020304" pitchFamily="18" charset="0"/>
              </a:rPr>
              <a:t> in the Autumn Term. She will be exploring important topics like smart phones and how children can risk assess content online. We will send out more information closer to the time.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As we plan for the year ahead, we will be training our new Assistant </a:t>
            </a:r>
            <a:r>
              <a:rPr lang="en-US" sz="1200" dirty="0" err="1">
                <a:latin typeface="Calibri" panose="020F0502020204030204" pitchFamily="34" charset="0"/>
                <a:ea typeface="Calibri" panose="020F0502020204030204" pitchFamily="34" charset="0"/>
                <a:cs typeface="Times New Roman" panose="02020603050405020304" pitchFamily="18" charset="0"/>
              </a:rPr>
              <a:t>Headteachers</a:t>
            </a:r>
            <a:r>
              <a:rPr lang="en-US" sz="1200" dirty="0">
                <a:latin typeface="Calibri" panose="020F0502020204030204" pitchFamily="34" charset="0"/>
                <a:ea typeface="Calibri" panose="020F0502020204030204" pitchFamily="34" charset="0"/>
                <a:cs typeface="Times New Roman" panose="02020603050405020304" pitchFamily="18" charset="0"/>
              </a:rPr>
              <a:t> to be able to join the safeguarding team and I will move back into the DSL role from September.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Please do contact any member of the safeguarding team should you need to by phone, email or in person. There is usually a member of this team on the playground at drop off and pick up.</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A086C62E-005E-A7B9-03A0-0F593AE3B647}"/>
              </a:ext>
            </a:extLst>
          </p:cNvPr>
          <p:cNvSpPr txBox="1"/>
          <p:nvPr/>
        </p:nvSpPr>
        <p:spPr>
          <a:xfrm>
            <a:off x="373209" y="3840403"/>
            <a:ext cx="1884844" cy="1200329"/>
          </a:xfrm>
          <a:prstGeom prst="rect">
            <a:avLst/>
          </a:prstGeom>
          <a:noFill/>
        </p:spPr>
        <p:txBody>
          <a:bodyPr wrap="square">
            <a:spAutoFit/>
          </a:bodyPr>
          <a:lstStyle/>
          <a:p>
            <a:r>
              <a:rPr lang="en-US" sz="1200" dirty="0"/>
              <a:t>Summer Term – 3</a:t>
            </a:r>
            <a:r>
              <a:rPr lang="en-US" sz="1200" baseline="30000" dirty="0"/>
              <a:t>rd</a:t>
            </a:r>
            <a:r>
              <a:rPr lang="en-US" sz="1200" dirty="0"/>
              <a:t> June – 22</a:t>
            </a:r>
            <a:r>
              <a:rPr lang="en-US" sz="1200" baseline="30000" dirty="0"/>
              <a:t>nd</a:t>
            </a:r>
            <a:r>
              <a:rPr lang="en-US" sz="1200" dirty="0"/>
              <a:t> July</a:t>
            </a:r>
          </a:p>
          <a:p>
            <a:r>
              <a:rPr lang="en-US" sz="1200" dirty="0"/>
              <a:t>19</a:t>
            </a:r>
            <a:r>
              <a:rPr lang="en-US" sz="1200" baseline="30000" dirty="0"/>
              <a:t>th</a:t>
            </a:r>
            <a:r>
              <a:rPr lang="en-US" sz="1200" dirty="0"/>
              <a:t> July last day of term (Finish 1pm)</a:t>
            </a:r>
            <a:br>
              <a:rPr lang="en-US" sz="1200" dirty="0"/>
            </a:br>
            <a:r>
              <a:rPr lang="en-US" sz="1200"/>
              <a:t>8</a:t>
            </a:r>
            <a:r>
              <a:rPr lang="en-US" sz="1200" baseline="30000"/>
              <a:t>th</a:t>
            </a:r>
            <a:r>
              <a:rPr lang="en-US" sz="1200"/>
              <a:t> July </a:t>
            </a:r>
            <a:r>
              <a:rPr lang="en-US" sz="1200" dirty="0"/>
              <a:t>Inset Day</a:t>
            </a:r>
            <a:br>
              <a:rPr lang="en-US" dirty="0"/>
            </a:br>
            <a:r>
              <a:rPr lang="en-US" sz="1200" dirty="0"/>
              <a:t>22</a:t>
            </a:r>
            <a:r>
              <a:rPr lang="en-US" sz="1200" baseline="30000" dirty="0"/>
              <a:t>nd</a:t>
            </a:r>
            <a:r>
              <a:rPr lang="en-US" sz="1200" dirty="0"/>
              <a:t> July Inset 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5942</TotalTime>
  <Words>1055</Words>
  <Application>Microsoft Office PowerPoint</Application>
  <PresentationFormat>Custom</PresentationFormat>
  <Paragraphs>50</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Trajan Pro 1</vt:lpstr>
      <vt:lpstr>Verdana Pro</vt:lpstr>
      <vt:lpstr>Helvetica Now</vt:lpstr>
      <vt:lpstr>Trajan Pro 2</vt:lpstr>
      <vt:lpstr>Arial</vt:lpstr>
      <vt:lpstr>Calibri</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Newsletter</dc:title>
  <dc:creator>Candice Whitbourn</dc:creator>
  <cp:lastModifiedBy>Lucy Wright</cp:lastModifiedBy>
  <cp:revision>60</cp:revision>
  <cp:lastPrinted>2024-01-16T14:43:02Z</cp:lastPrinted>
  <dcterms:created xsi:type="dcterms:W3CDTF">2006-08-16T00:00:00Z</dcterms:created>
  <dcterms:modified xsi:type="dcterms:W3CDTF">2024-06-05T09:28:13Z</dcterms:modified>
  <dc:identifier>DAFebbJKkpI</dc:identifier>
</cp:coreProperties>
</file>