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8E5E-83E8-4C98-B376-E266B77B47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573B836-E2FE-4E9F-A747-E5853DB3C6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84C957-74B8-4543-80BA-C9B1737C9A2E}"/>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1361A8BC-E9BC-4AA0-909A-51455E6735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BA1592-C3DC-45B3-B471-79927A8C49FA}"/>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3785877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A748B-D1A0-4EBE-AE51-A725C301A15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2BEF44-B9EB-43D2-A9B8-5A81FAA67F6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1E719F-4531-4521-9234-54DBF14C658B}"/>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8066E334-7A49-4915-A2CA-F89E201733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2D5F68-3046-4EB5-95F3-4A508A2034DF}"/>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1105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35930B-139E-46E1-9643-935458AF44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D0D213-937D-4512-B0A6-87ED03EDD8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7FAB40-C7DF-4AC8-8E16-3D37CD8FA6A3}"/>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AFC1DF09-3D4A-44E0-A7E9-E60D0EBF4C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70B16F-08F5-46C1-84FA-2BDED44C04F7}"/>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2527569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CB0F-2B3F-4465-8D6C-23BEBFDAD1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EAEB33-3B00-44F7-ACE9-B50F484ADA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5FDB74-6605-4E19-9CCC-1C3099A8A64D}"/>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EA168DDE-47DA-48D7-9505-3D0E2102EC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8E459B-FB79-44E2-83EE-6A299EC4FDF1}"/>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2827877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80EB-3842-4A69-B9A7-C5BB29A430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C319691-DFB4-40D1-A702-4496A759EB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51BFBAD-E772-4D23-A0B0-1BA7878B7005}"/>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06931851-A609-4663-BDC6-FFCB7B2767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8C9E40-C9F6-4843-99D4-48ABEC93CF12}"/>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222136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99884-7CAB-4C7A-B0E1-CEB676E404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CAD435-0FB8-41A1-9D15-F63136ACDB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485DB7C-EAEF-438B-8D10-78E8BDA1BB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E3EC5A-6E00-4720-A01F-150406C76684}"/>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6" name="Footer Placeholder 5">
            <a:extLst>
              <a:ext uri="{FF2B5EF4-FFF2-40B4-BE49-F238E27FC236}">
                <a16:creationId xmlns:a16="http://schemas.microsoft.com/office/drawing/2014/main" id="{0DB63C5C-B46F-441E-A584-FC6D7E38FD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FD-F901-496C-B9E4-22A8D706662A}"/>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212748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A2AB7-1402-4782-B6EC-48FDCE4DC6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7DAB6C-A601-49D9-B40F-E02132C6C9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45B2518-4BC5-441A-8572-B53FB0A3D6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AA4137-E8B3-4662-B906-8601CA7FEC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5EC6D95-9C04-4CAC-8DD1-FE9C2F9C399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CA6012-FCED-43AB-A022-97D2CBD4E5D4}"/>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8" name="Footer Placeholder 7">
            <a:extLst>
              <a:ext uri="{FF2B5EF4-FFF2-40B4-BE49-F238E27FC236}">
                <a16:creationId xmlns:a16="http://schemas.microsoft.com/office/drawing/2014/main" id="{C7AB2924-DCFE-4952-87D2-AC9456832A8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1C8439-6BE7-4262-A517-F258749D948C}"/>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142854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2BBB-5D64-426D-A1BC-BAAB2A0621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4626D21-C001-4E10-8EBF-0D05465A6F97}"/>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4" name="Footer Placeholder 3">
            <a:extLst>
              <a:ext uri="{FF2B5EF4-FFF2-40B4-BE49-F238E27FC236}">
                <a16:creationId xmlns:a16="http://schemas.microsoft.com/office/drawing/2014/main" id="{2700530A-37B6-4763-AB4E-416F909C5C5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33D4C7-4A67-4FAA-B65D-373F7CEFACAB}"/>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151011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A7A975-4255-4724-B28D-F4C5111B4BD7}"/>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3" name="Footer Placeholder 2">
            <a:extLst>
              <a:ext uri="{FF2B5EF4-FFF2-40B4-BE49-F238E27FC236}">
                <a16:creationId xmlns:a16="http://schemas.microsoft.com/office/drawing/2014/main" id="{E40C2E7F-3B6D-4B2F-9D16-2993B73CAB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EA22CDD-A43A-4DBE-B0EE-8040D5C0CC2D}"/>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19511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CE09D-0885-4EAD-9C3A-E1C25242C2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04A51EC-2FA3-4826-9103-4DD3F3AE80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9C3BDD-3AF6-4B57-AB2B-CE3D6B70D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A97E5C-D1D5-4C1C-9A67-FD0E3E36F56D}"/>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6" name="Footer Placeholder 5">
            <a:extLst>
              <a:ext uri="{FF2B5EF4-FFF2-40B4-BE49-F238E27FC236}">
                <a16:creationId xmlns:a16="http://schemas.microsoft.com/office/drawing/2014/main" id="{3981F8E2-1F55-4709-8D29-98FEA9880C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EBF235-1E0F-4D89-A81B-8D45E27CDA6A}"/>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1943547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B0AA-44B8-4F22-AEBE-99DB03499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F501FB-3C34-4841-9760-03C616C1A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05B00DB-27B9-414C-8DDF-F9F757FFB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5C1D92-E709-496B-A39D-A96497561503}"/>
              </a:ext>
            </a:extLst>
          </p:cNvPr>
          <p:cNvSpPr>
            <a:spLocks noGrp="1"/>
          </p:cNvSpPr>
          <p:nvPr>
            <p:ph type="dt" sz="half" idx="10"/>
          </p:nvPr>
        </p:nvSpPr>
        <p:spPr/>
        <p:txBody>
          <a:bodyPr/>
          <a:lstStyle/>
          <a:p>
            <a:fld id="{66410119-A27B-4768-BABF-CAB830DBA90D}" type="datetimeFigureOut">
              <a:rPr lang="en-GB" smtClean="0"/>
              <a:t>22/09/2023</a:t>
            </a:fld>
            <a:endParaRPr lang="en-GB"/>
          </a:p>
        </p:txBody>
      </p:sp>
      <p:sp>
        <p:nvSpPr>
          <p:cNvPr id="6" name="Footer Placeholder 5">
            <a:extLst>
              <a:ext uri="{FF2B5EF4-FFF2-40B4-BE49-F238E27FC236}">
                <a16:creationId xmlns:a16="http://schemas.microsoft.com/office/drawing/2014/main" id="{0939B3CD-92F6-4C56-847C-A0DD551555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259B08-9F2C-4FB1-AA58-3E1FD7A257F9}"/>
              </a:ext>
            </a:extLst>
          </p:cNvPr>
          <p:cNvSpPr>
            <a:spLocks noGrp="1"/>
          </p:cNvSpPr>
          <p:nvPr>
            <p:ph type="sldNum" sz="quarter" idx="12"/>
          </p:nvPr>
        </p:nvSpPr>
        <p:spPr/>
        <p:txBody>
          <a:bodyPr/>
          <a:lstStyle/>
          <a:p>
            <a:fld id="{62E84F51-C515-44AB-AEAA-B7EB0B1B78BF}" type="slidenum">
              <a:rPr lang="en-GB" smtClean="0"/>
              <a:t>‹#›</a:t>
            </a:fld>
            <a:endParaRPr lang="en-GB"/>
          </a:p>
        </p:txBody>
      </p:sp>
    </p:spTree>
    <p:extLst>
      <p:ext uri="{BB962C8B-B14F-4D97-AF65-F5344CB8AC3E}">
        <p14:creationId xmlns:p14="http://schemas.microsoft.com/office/powerpoint/2010/main" val="86647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F9939-CE54-4BDE-9262-058E30D85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F3D626-7A17-4401-9293-2C904D8EB7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961F6A-4B8A-47F5-B840-C5F51E1F39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10119-A27B-4768-BABF-CAB830DBA90D}" type="datetimeFigureOut">
              <a:rPr lang="en-GB" smtClean="0"/>
              <a:t>22/09/2023</a:t>
            </a:fld>
            <a:endParaRPr lang="en-GB"/>
          </a:p>
        </p:txBody>
      </p:sp>
      <p:sp>
        <p:nvSpPr>
          <p:cNvPr id="5" name="Footer Placeholder 4">
            <a:extLst>
              <a:ext uri="{FF2B5EF4-FFF2-40B4-BE49-F238E27FC236}">
                <a16:creationId xmlns:a16="http://schemas.microsoft.com/office/drawing/2014/main" id="{DE7ABFB6-387A-4F61-9CB9-673B8C02B8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78A9C8-068C-4D0C-A30C-5205B9F498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84F51-C515-44AB-AEAA-B7EB0B1B78BF}" type="slidenum">
              <a:rPr lang="en-GB" smtClean="0"/>
              <a:t>‹#›</a:t>
            </a:fld>
            <a:endParaRPr lang="en-GB"/>
          </a:p>
        </p:txBody>
      </p:sp>
    </p:spTree>
    <p:extLst>
      <p:ext uri="{BB962C8B-B14F-4D97-AF65-F5344CB8AC3E}">
        <p14:creationId xmlns:p14="http://schemas.microsoft.com/office/powerpoint/2010/main" val="376998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748130B-6703-4E00-8071-AB3B8F809C8C}"/>
              </a:ext>
            </a:extLst>
          </p:cNvPr>
          <p:cNvSpPr/>
          <p:nvPr/>
        </p:nvSpPr>
        <p:spPr>
          <a:xfrm>
            <a:off x="0" y="0"/>
            <a:ext cx="3816626" cy="3388556"/>
          </a:xfrm>
          <a:prstGeom prst="rect">
            <a:avLst/>
          </a:prstGeom>
        </p:spPr>
        <p:txBody>
          <a:bodyPr wrap="square">
            <a:spAutoFit/>
          </a:bodyPr>
          <a:lstStyle/>
          <a:p>
            <a:pPr algn="ctr">
              <a:lnSpc>
                <a:spcPct val="107000"/>
              </a:lnSpc>
              <a:spcAft>
                <a:spcPts val="800"/>
              </a:spcAft>
            </a:pPr>
            <a:r>
              <a:rPr lang="en-GB" sz="1400" b="1" dirty="0">
                <a:latin typeface="Calibri" panose="020F0502020204030204" pitchFamily="34" charset="0"/>
                <a:ea typeface="Calibri" panose="020F0502020204030204" pitchFamily="34" charset="0"/>
                <a:cs typeface="Times New Roman" panose="02020603050405020304" pitchFamily="18" charset="0"/>
              </a:rPr>
              <a:t>Attendance @ Loseley Fields Primary School</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At Loseley Fields, we firmly believe that all pupils benefit from regular school attendance. Full and regular attendance at school is crucial for a child’s future life chances and establishes a positive work ethic early in life. Not only does good attendance guarantee no learning is missed, but children who have poor attendance do also miss out socially and on opportunities for further personal development.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It is the responsibility of the parent/carer to make sure their child attends school regularly and that they arrive punctually at school.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Every minute at school counts and children can quickly fall behind even If they have missed one day. 1 or 2 days may not seem a lot but…</a:t>
            </a:r>
          </a:p>
        </p:txBody>
      </p:sp>
      <p:graphicFrame>
        <p:nvGraphicFramePr>
          <p:cNvPr id="5" name="Table 4">
            <a:extLst>
              <a:ext uri="{FF2B5EF4-FFF2-40B4-BE49-F238E27FC236}">
                <a16:creationId xmlns:a16="http://schemas.microsoft.com/office/drawing/2014/main" id="{D41F4EE0-FAD6-42D8-9654-062E4A9F66B2}"/>
              </a:ext>
            </a:extLst>
          </p:cNvPr>
          <p:cNvGraphicFramePr>
            <a:graphicFrameLocks noGrp="1"/>
          </p:cNvGraphicFramePr>
          <p:nvPr>
            <p:extLst>
              <p:ext uri="{D42A27DB-BD31-4B8C-83A1-F6EECF244321}">
                <p14:modId xmlns:p14="http://schemas.microsoft.com/office/powerpoint/2010/main" val="518490491"/>
              </p:ext>
            </p:extLst>
          </p:nvPr>
        </p:nvGraphicFramePr>
        <p:xfrm>
          <a:off x="132302" y="3332923"/>
          <a:ext cx="3458928" cy="2112965"/>
        </p:xfrm>
        <a:graphic>
          <a:graphicData uri="http://schemas.openxmlformats.org/drawingml/2006/table">
            <a:tbl>
              <a:tblPr firstRow="1" firstCol="1" bandRow="1">
                <a:tableStyleId>{5C22544A-7EE6-4342-B048-85BDC9FD1C3A}</a:tableStyleId>
              </a:tblPr>
              <a:tblGrid>
                <a:gridCol w="864732">
                  <a:extLst>
                    <a:ext uri="{9D8B030D-6E8A-4147-A177-3AD203B41FA5}">
                      <a16:colId xmlns:a16="http://schemas.microsoft.com/office/drawing/2014/main" val="1012726779"/>
                    </a:ext>
                  </a:extLst>
                </a:gridCol>
                <a:gridCol w="864732">
                  <a:extLst>
                    <a:ext uri="{9D8B030D-6E8A-4147-A177-3AD203B41FA5}">
                      <a16:colId xmlns:a16="http://schemas.microsoft.com/office/drawing/2014/main" val="1609383732"/>
                    </a:ext>
                  </a:extLst>
                </a:gridCol>
                <a:gridCol w="864732">
                  <a:extLst>
                    <a:ext uri="{9D8B030D-6E8A-4147-A177-3AD203B41FA5}">
                      <a16:colId xmlns:a16="http://schemas.microsoft.com/office/drawing/2014/main" val="245760961"/>
                    </a:ext>
                  </a:extLst>
                </a:gridCol>
                <a:gridCol w="864732">
                  <a:extLst>
                    <a:ext uri="{9D8B030D-6E8A-4147-A177-3AD203B41FA5}">
                      <a16:colId xmlns:a16="http://schemas.microsoft.com/office/drawing/2014/main" val="2596559631"/>
                    </a:ext>
                  </a:extLst>
                </a:gridCol>
              </a:tblGrid>
              <a:tr h="0">
                <a:tc>
                  <a:txBody>
                    <a:bodyPr/>
                    <a:lstStyle/>
                    <a:p>
                      <a:pPr>
                        <a:lnSpc>
                          <a:spcPct val="107000"/>
                        </a:lnSpc>
                        <a:spcAft>
                          <a:spcPts val="0"/>
                        </a:spcAft>
                      </a:pPr>
                      <a:r>
                        <a:rPr lang="en-GB" sz="1100">
                          <a:effectLst/>
                        </a:rPr>
                        <a:t>If your child misses…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Which is…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Over 13 years of schooling that is…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2449613"/>
                  </a:ext>
                </a:extLst>
              </a:tr>
              <a:tr h="0">
                <a:tc>
                  <a:txBody>
                    <a:bodyPr/>
                    <a:lstStyle/>
                    <a:p>
                      <a:pPr>
                        <a:lnSpc>
                          <a:spcPct val="107000"/>
                        </a:lnSpc>
                        <a:spcAft>
                          <a:spcPts val="0"/>
                        </a:spcAft>
                      </a:pPr>
                      <a:r>
                        <a:rPr lang="en-GB" sz="1100">
                          <a:effectLst/>
                        </a:rPr>
                        <a:t>1 day a fortnight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4 weeks each 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Nearly 1.5 yrs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967029"/>
                  </a:ext>
                </a:extLst>
              </a:tr>
              <a:tr h="0">
                <a:tc>
                  <a:txBody>
                    <a:bodyPr/>
                    <a:lstStyle/>
                    <a:p>
                      <a:pPr>
                        <a:lnSpc>
                          <a:spcPct val="107000"/>
                        </a:lnSpc>
                        <a:spcAft>
                          <a:spcPts val="0"/>
                        </a:spcAft>
                      </a:pPr>
                      <a:r>
                        <a:rPr lang="en-GB" sz="1100">
                          <a:effectLst/>
                        </a:rPr>
                        <a:t>1 day a week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8 weeks each 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Over 2.5 years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9714939"/>
                  </a:ext>
                </a:extLst>
              </a:tr>
              <a:tr h="0">
                <a:tc>
                  <a:txBody>
                    <a:bodyPr/>
                    <a:lstStyle/>
                    <a:p>
                      <a:pPr>
                        <a:lnSpc>
                          <a:spcPct val="107000"/>
                        </a:lnSpc>
                        <a:spcAft>
                          <a:spcPts val="0"/>
                        </a:spcAft>
                      </a:pPr>
                      <a:r>
                        <a:rPr lang="en-GB" sz="1100">
                          <a:effectLst/>
                        </a:rPr>
                        <a:t>2 days a week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16 weeks each 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Over 5 years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2916127"/>
                  </a:ext>
                </a:extLst>
              </a:tr>
              <a:tr h="0">
                <a:tc>
                  <a:txBody>
                    <a:bodyPr/>
                    <a:lstStyle/>
                    <a:p>
                      <a:pPr>
                        <a:lnSpc>
                          <a:spcPct val="107000"/>
                        </a:lnSpc>
                        <a:spcAft>
                          <a:spcPts val="0"/>
                        </a:spcAft>
                      </a:pPr>
                      <a:r>
                        <a:rPr lang="en-GB" sz="1100">
                          <a:effectLst/>
                        </a:rPr>
                        <a:t>3 days a week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24 weeks each 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Nearly 8 years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4406804"/>
                  </a:ext>
                </a:extLst>
              </a:tr>
            </a:tbl>
          </a:graphicData>
        </a:graphic>
      </p:graphicFrame>
      <p:sp>
        <p:nvSpPr>
          <p:cNvPr id="6" name="Rectangle 5">
            <a:extLst>
              <a:ext uri="{FF2B5EF4-FFF2-40B4-BE49-F238E27FC236}">
                <a16:creationId xmlns:a16="http://schemas.microsoft.com/office/drawing/2014/main" id="{3123F924-E020-456E-90FA-50D90171EED9}"/>
              </a:ext>
            </a:extLst>
          </p:cNvPr>
          <p:cNvSpPr/>
          <p:nvPr/>
        </p:nvSpPr>
        <p:spPr>
          <a:xfrm>
            <a:off x="53008" y="5452157"/>
            <a:ext cx="3710609" cy="1269322"/>
          </a:xfrm>
          <a:prstGeom prst="rect">
            <a:avLst/>
          </a:prstGeom>
        </p:spPr>
        <p:txBody>
          <a:bodyPr wrap="square">
            <a:spAutoFit/>
          </a:bodyPr>
          <a:lstStyle/>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Attendance is monitored regularly in school with the attendance team and each term with the Inclusion Officer. If your child has poor attendance the school and/or Local Authority’s Inclusion Officer may write to you and invite you for a meeting to discuss how you can be helped to make improvements.</a:t>
            </a:r>
          </a:p>
        </p:txBody>
      </p:sp>
      <p:graphicFrame>
        <p:nvGraphicFramePr>
          <p:cNvPr id="7" name="Table 6">
            <a:extLst>
              <a:ext uri="{FF2B5EF4-FFF2-40B4-BE49-F238E27FC236}">
                <a16:creationId xmlns:a16="http://schemas.microsoft.com/office/drawing/2014/main" id="{D231C9F3-DF3E-470B-8ECA-B8606AAAB47A}"/>
              </a:ext>
            </a:extLst>
          </p:cNvPr>
          <p:cNvGraphicFramePr>
            <a:graphicFrameLocks noGrp="1"/>
          </p:cNvGraphicFramePr>
          <p:nvPr>
            <p:extLst>
              <p:ext uri="{D42A27DB-BD31-4B8C-83A1-F6EECF244321}">
                <p14:modId xmlns:p14="http://schemas.microsoft.com/office/powerpoint/2010/main" val="3209772637"/>
              </p:ext>
            </p:extLst>
          </p:nvPr>
        </p:nvGraphicFramePr>
        <p:xfrm>
          <a:off x="3829933" y="743912"/>
          <a:ext cx="3816627" cy="2549491"/>
        </p:xfrm>
        <a:graphic>
          <a:graphicData uri="http://schemas.openxmlformats.org/drawingml/2006/table">
            <a:tbl>
              <a:tblPr firstRow="1" firstCol="1" bandRow="1">
                <a:tableStyleId>{5C22544A-7EE6-4342-B048-85BDC9FD1C3A}</a:tableStyleId>
              </a:tblPr>
              <a:tblGrid>
                <a:gridCol w="1272068">
                  <a:extLst>
                    <a:ext uri="{9D8B030D-6E8A-4147-A177-3AD203B41FA5}">
                      <a16:colId xmlns:a16="http://schemas.microsoft.com/office/drawing/2014/main" val="1253845617"/>
                    </a:ext>
                  </a:extLst>
                </a:gridCol>
                <a:gridCol w="1272068">
                  <a:extLst>
                    <a:ext uri="{9D8B030D-6E8A-4147-A177-3AD203B41FA5}">
                      <a16:colId xmlns:a16="http://schemas.microsoft.com/office/drawing/2014/main" val="3848038262"/>
                    </a:ext>
                  </a:extLst>
                </a:gridCol>
                <a:gridCol w="1272491">
                  <a:extLst>
                    <a:ext uri="{9D8B030D-6E8A-4147-A177-3AD203B41FA5}">
                      <a16:colId xmlns:a16="http://schemas.microsoft.com/office/drawing/2014/main" val="732112411"/>
                    </a:ext>
                  </a:extLst>
                </a:gridCol>
              </a:tblGrid>
              <a:tr h="180779">
                <a:tc>
                  <a:txBody>
                    <a:bodyPr/>
                    <a:lstStyle/>
                    <a:p>
                      <a:pPr>
                        <a:lnSpc>
                          <a:spcPct val="107000"/>
                        </a:lnSpc>
                        <a:spcAft>
                          <a:spcPts val="0"/>
                        </a:spcAft>
                      </a:pPr>
                      <a:r>
                        <a:rPr lang="en-GB" sz="1100">
                          <a:effectLst/>
                        </a:rPr>
                        <a:t>Good attendance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07000"/>
                        </a:lnSpc>
                        <a:spcAft>
                          <a:spcPts val="0"/>
                        </a:spcAft>
                      </a:pPr>
                      <a:r>
                        <a:rPr lang="en-GB" sz="1100">
                          <a:effectLst/>
                        </a:rPr>
                        <a:t>100%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07000"/>
                        </a:lnSpc>
                        <a:spcAft>
                          <a:spcPts val="0"/>
                        </a:spcAft>
                      </a:pPr>
                      <a:r>
                        <a:rPr lang="en-GB" sz="1100">
                          <a:effectLst/>
                        </a:rPr>
                        <a:t>190 days a 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extLst>
                  <a:ext uri="{0D108BD9-81ED-4DB2-BD59-A6C34878D82A}">
                    <a16:rowId xmlns:a16="http://schemas.microsoft.com/office/drawing/2014/main" val="2921939325"/>
                  </a:ext>
                </a:extLst>
              </a:tr>
              <a:tr h="369928">
                <a:tc>
                  <a:txBody>
                    <a:bodyPr/>
                    <a:lstStyle/>
                    <a:p>
                      <a:pPr>
                        <a:lnSpc>
                          <a:spcPct val="107000"/>
                        </a:lnSpc>
                        <a:spcAft>
                          <a:spcPts val="0"/>
                        </a:spcAft>
                      </a:pPr>
                      <a:r>
                        <a:rPr lang="en-GB" sz="1100" dirty="0">
                          <a:effectLst/>
                        </a:rPr>
                        <a:t>Good attendance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07000"/>
                        </a:lnSpc>
                        <a:spcAft>
                          <a:spcPts val="0"/>
                        </a:spcAft>
                      </a:pPr>
                      <a:r>
                        <a:rPr lang="en-GB" sz="1100" dirty="0">
                          <a:effectLst/>
                        </a:rPr>
                        <a:t>96%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07000"/>
                        </a:lnSpc>
                        <a:spcAft>
                          <a:spcPts val="0"/>
                        </a:spcAft>
                      </a:pPr>
                      <a:r>
                        <a:rPr lang="en-GB" sz="1100" dirty="0">
                          <a:effectLst/>
                        </a:rPr>
                        <a:t>180 days a year</a:t>
                      </a:r>
                    </a:p>
                    <a:p>
                      <a:pPr>
                        <a:lnSpc>
                          <a:spcPct val="107000"/>
                        </a:lnSpc>
                        <a:spcAft>
                          <a:spcPts val="0"/>
                        </a:spcAft>
                      </a:pPr>
                      <a:r>
                        <a:rPr lang="en-GB" sz="1100" dirty="0">
                          <a:effectLst/>
                        </a:rPr>
                        <a:t>10 absences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extLst>
                  <a:ext uri="{0D108BD9-81ED-4DB2-BD59-A6C34878D82A}">
                    <a16:rowId xmlns:a16="http://schemas.microsoft.com/office/drawing/2014/main" val="1655899613"/>
                  </a:ext>
                </a:extLst>
              </a:tr>
              <a:tr h="559076">
                <a:tc>
                  <a:txBody>
                    <a:bodyPr/>
                    <a:lstStyle/>
                    <a:p>
                      <a:pPr>
                        <a:lnSpc>
                          <a:spcPct val="107000"/>
                        </a:lnSpc>
                        <a:spcAft>
                          <a:spcPts val="0"/>
                        </a:spcAft>
                      </a:pPr>
                      <a:r>
                        <a:rPr lang="en-GB" sz="1100">
                          <a:effectLst/>
                        </a:rPr>
                        <a:t>Area of Concern – at this stage your child is categorised as a ‘Persistent Absentee’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nSpc>
                          <a:spcPct val="107000"/>
                        </a:lnSpc>
                        <a:spcAft>
                          <a:spcPts val="0"/>
                        </a:spcAft>
                      </a:pPr>
                      <a:r>
                        <a:rPr lang="en-GB" sz="1100" dirty="0">
                          <a:effectLst/>
                        </a:rPr>
                        <a:t>90%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nSpc>
                          <a:spcPct val="107000"/>
                        </a:lnSpc>
                        <a:spcAft>
                          <a:spcPts val="0"/>
                        </a:spcAft>
                      </a:pPr>
                      <a:r>
                        <a:rPr lang="en-GB" sz="1100" dirty="0">
                          <a:effectLst/>
                        </a:rPr>
                        <a:t>171 days a year </a:t>
                      </a:r>
                    </a:p>
                    <a:p>
                      <a:pPr>
                        <a:lnSpc>
                          <a:spcPct val="107000"/>
                        </a:lnSpc>
                        <a:spcAft>
                          <a:spcPts val="0"/>
                        </a:spcAft>
                      </a:pPr>
                      <a:r>
                        <a:rPr lang="en-GB" sz="1100" dirty="0">
                          <a:effectLst/>
                        </a:rPr>
                        <a:t>19 days absent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extLst>
                  <a:ext uri="{0D108BD9-81ED-4DB2-BD59-A6C34878D82A}">
                    <a16:rowId xmlns:a16="http://schemas.microsoft.com/office/drawing/2014/main" val="643827197"/>
                  </a:ext>
                </a:extLst>
              </a:tr>
              <a:tr h="369928">
                <a:tc>
                  <a:txBody>
                    <a:bodyPr/>
                    <a:lstStyle/>
                    <a:p>
                      <a:pPr>
                        <a:lnSpc>
                          <a:spcPct val="107000"/>
                        </a:lnSpc>
                        <a:spcAft>
                          <a:spcPts val="0"/>
                        </a:spcAft>
                      </a:pPr>
                      <a:r>
                        <a:rPr lang="en-GB" sz="1100">
                          <a:effectLst/>
                        </a:rPr>
                        <a:t>Poor Attendance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a:effectLst/>
                        </a:rPr>
                        <a:t>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a:effectLst/>
                        </a:rPr>
                        <a:t>161 days a year </a:t>
                      </a:r>
                    </a:p>
                    <a:p>
                      <a:pPr>
                        <a:lnSpc>
                          <a:spcPct val="107000"/>
                        </a:lnSpc>
                        <a:spcAft>
                          <a:spcPts val="0"/>
                        </a:spcAft>
                      </a:pPr>
                      <a:r>
                        <a:rPr lang="en-GB" sz="1100">
                          <a:effectLst/>
                        </a:rPr>
                        <a:t>29 days absent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extLst>
                  <a:ext uri="{0D108BD9-81ED-4DB2-BD59-A6C34878D82A}">
                    <a16:rowId xmlns:a16="http://schemas.microsoft.com/office/drawing/2014/main" val="3187733296"/>
                  </a:ext>
                </a:extLst>
              </a:tr>
              <a:tr h="369928">
                <a:tc>
                  <a:txBody>
                    <a:bodyPr/>
                    <a:lstStyle/>
                    <a:p>
                      <a:pPr>
                        <a:lnSpc>
                          <a:spcPct val="107000"/>
                        </a:lnSpc>
                        <a:spcAft>
                          <a:spcPts val="0"/>
                        </a:spcAft>
                      </a:pPr>
                      <a:r>
                        <a:rPr lang="en-GB" sz="1100">
                          <a:effectLst/>
                        </a:rPr>
                        <a:t>Poor Attendance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a:effectLst/>
                        </a:rPr>
                        <a:t>152 days a year </a:t>
                      </a:r>
                    </a:p>
                    <a:p>
                      <a:pPr>
                        <a:lnSpc>
                          <a:spcPct val="107000"/>
                        </a:lnSpc>
                        <a:spcAft>
                          <a:spcPts val="0"/>
                        </a:spcAft>
                      </a:pPr>
                      <a:r>
                        <a:rPr lang="en-GB" sz="1100">
                          <a:effectLst/>
                        </a:rPr>
                        <a:t>38 days absent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extLst>
                  <a:ext uri="{0D108BD9-81ED-4DB2-BD59-A6C34878D82A}">
                    <a16:rowId xmlns:a16="http://schemas.microsoft.com/office/drawing/2014/main" val="1993098523"/>
                  </a:ext>
                </a:extLst>
              </a:tr>
              <a:tr h="369928">
                <a:tc>
                  <a:txBody>
                    <a:bodyPr/>
                    <a:lstStyle/>
                    <a:p>
                      <a:pPr>
                        <a:lnSpc>
                          <a:spcPct val="107000"/>
                        </a:lnSpc>
                        <a:spcAft>
                          <a:spcPts val="0"/>
                        </a:spcAft>
                      </a:pPr>
                      <a:r>
                        <a:rPr lang="en-GB" sz="1100">
                          <a:effectLst/>
                        </a:rPr>
                        <a:t>Poor Attendance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0"/>
                        </a:spcAft>
                      </a:pPr>
                      <a:r>
                        <a:rPr lang="en-GB" sz="1100" dirty="0">
                          <a:effectLst/>
                        </a:rPr>
                        <a:t>143 days a year </a:t>
                      </a:r>
                    </a:p>
                    <a:p>
                      <a:pPr>
                        <a:lnSpc>
                          <a:spcPct val="107000"/>
                        </a:lnSpc>
                        <a:spcAft>
                          <a:spcPts val="0"/>
                        </a:spcAft>
                      </a:pPr>
                      <a:r>
                        <a:rPr lang="en-GB" sz="1100" dirty="0">
                          <a:effectLst/>
                        </a:rPr>
                        <a:t>47 days absent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extLst>
                  <a:ext uri="{0D108BD9-81ED-4DB2-BD59-A6C34878D82A}">
                    <a16:rowId xmlns:a16="http://schemas.microsoft.com/office/drawing/2014/main" val="3177370690"/>
                  </a:ext>
                </a:extLst>
              </a:tr>
            </a:tbl>
          </a:graphicData>
        </a:graphic>
      </p:graphicFrame>
      <p:sp>
        <p:nvSpPr>
          <p:cNvPr id="8" name="Rectangle 7">
            <a:extLst>
              <a:ext uri="{FF2B5EF4-FFF2-40B4-BE49-F238E27FC236}">
                <a16:creationId xmlns:a16="http://schemas.microsoft.com/office/drawing/2014/main" id="{B50A6F6B-E671-4F94-AEF1-31BD59499B8A}"/>
              </a:ext>
            </a:extLst>
          </p:cNvPr>
          <p:cNvSpPr/>
          <p:nvPr/>
        </p:nvSpPr>
        <p:spPr>
          <a:xfrm>
            <a:off x="7805368" y="56969"/>
            <a:ext cx="4134788" cy="1774717"/>
          </a:xfrm>
          <a:prstGeom prst="rect">
            <a:avLst/>
          </a:prstGeom>
        </p:spPr>
        <p:txBody>
          <a:bodyPr wrap="square">
            <a:spAutoFit/>
          </a:bodyPr>
          <a:lstStyle/>
          <a:p>
            <a:pPr>
              <a:lnSpc>
                <a:spcPct val="107000"/>
              </a:lnSpc>
              <a:spcAft>
                <a:spcPts val="800"/>
              </a:spcAft>
            </a:pPr>
            <a:r>
              <a:rPr lang="en-GB" sz="1200" b="1" dirty="0">
                <a:latin typeface="Calibri" panose="020F0502020204030204" pitchFamily="34" charset="0"/>
                <a:ea typeface="Calibri" panose="020F0502020204030204" pitchFamily="34" charset="0"/>
                <a:cs typeface="Times New Roman" panose="02020603050405020304" pitchFamily="18" charset="0"/>
              </a:rPr>
              <a:t>Punctuality and the start of the school day</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school gates open at 8.30 for children to be able to enter the classroom at 8.40am.</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register is taken at 8.50am. Any child arriving after this time until 9.15am will be marked as late. If a child arrives after this time they will be recorded as absent.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Being late all adds up…</a:t>
            </a:r>
          </a:p>
        </p:txBody>
      </p:sp>
      <p:pic>
        <p:nvPicPr>
          <p:cNvPr id="9" name="Picture 8">
            <a:extLst>
              <a:ext uri="{FF2B5EF4-FFF2-40B4-BE49-F238E27FC236}">
                <a16:creationId xmlns:a16="http://schemas.microsoft.com/office/drawing/2014/main" id="{FC695E5E-DF0D-4A4B-ACE1-9ADBC084D925}"/>
              </a:ext>
            </a:extLst>
          </p:cNvPr>
          <p:cNvPicPr/>
          <p:nvPr/>
        </p:nvPicPr>
        <p:blipFill rotWithShape="1">
          <a:blip r:embed="rId2">
            <a:extLst>
              <a:ext uri="{28A0092B-C50C-407E-A947-70E740481C1C}">
                <a14:useLocalDpi xmlns:a14="http://schemas.microsoft.com/office/drawing/2010/main" val="0"/>
              </a:ext>
            </a:extLst>
          </a:blip>
          <a:srcRect t="788"/>
          <a:stretch/>
        </p:blipFill>
        <p:spPr bwMode="auto">
          <a:xfrm>
            <a:off x="7845179" y="1783583"/>
            <a:ext cx="4055166" cy="2549491"/>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FFAC3787-0550-4809-97AD-C7CDBCE772A8}"/>
              </a:ext>
            </a:extLst>
          </p:cNvPr>
          <p:cNvSpPr/>
          <p:nvPr/>
        </p:nvSpPr>
        <p:spPr>
          <a:xfrm>
            <a:off x="7779028" y="4333074"/>
            <a:ext cx="4280562" cy="2528449"/>
          </a:xfrm>
          <a:prstGeom prst="rect">
            <a:avLst/>
          </a:prstGeom>
        </p:spPr>
        <p:txBody>
          <a:bodyPr wrap="square">
            <a:spAutoFit/>
          </a:bodyPr>
          <a:lstStyle/>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 Ways to help your child with punctuality: </a:t>
            </a:r>
          </a:p>
          <a:p>
            <a:pPr marL="342900" lvl="0" indent="-342900">
              <a:lnSpc>
                <a:spcPct val="107000"/>
              </a:lnSpc>
              <a:spcAft>
                <a:spcPts val="0"/>
              </a:spcAft>
              <a:buFont typeface="Symbol" panose="05050102010706020507" pitchFamily="18" charset="2"/>
              <a:buChar char=""/>
            </a:pPr>
            <a:r>
              <a:rPr lang="en-GB" sz="1200" dirty="0">
                <a:latin typeface="Calibri" panose="020F0502020204030204" pitchFamily="34" charset="0"/>
                <a:ea typeface="Calibri" panose="020F0502020204030204" pitchFamily="34" charset="0"/>
                <a:cs typeface="Times New Roman" panose="02020603050405020304" pitchFamily="18" charset="0"/>
              </a:rPr>
              <a:t>Make sure all school equipment/clothes are ready the night before </a:t>
            </a:r>
          </a:p>
          <a:p>
            <a:pPr marL="342900" lvl="0" indent="-342900">
              <a:lnSpc>
                <a:spcPct val="107000"/>
              </a:lnSpc>
              <a:spcAft>
                <a:spcPts val="0"/>
              </a:spcAft>
              <a:buFont typeface="Symbol" panose="05050102010706020507" pitchFamily="18" charset="2"/>
              <a:buChar char=""/>
            </a:pPr>
            <a:r>
              <a:rPr lang="en-GB" sz="1200" dirty="0">
                <a:latin typeface="Calibri" panose="020F0502020204030204" pitchFamily="34" charset="0"/>
                <a:ea typeface="Calibri" panose="020F0502020204030204" pitchFamily="34" charset="0"/>
                <a:cs typeface="Times New Roman" panose="02020603050405020304" pitchFamily="18" charset="0"/>
              </a:rPr>
              <a:t>Set an alarm allowing plenty of time for getting dressed and having breakfast in the morning</a:t>
            </a:r>
          </a:p>
          <a:p>
            <a:pPr marL="342900" lvl="0" indent="-342900">
              <a:lnSpc>
                <a:spcPct val="107000"/>
              </a:lnSpc>
              <a:spcAft>
                <a:spcPts val="0"/>
              </a:spcAft>
              <a:buFont typeface="Symbol" panose="05050102010706020507" pitchFamily="18" charset="2"/>
              <a:buChar char=""/>
            </a:pPr>
            <a:r>
              <a:rPr lang="en-GB" sz="1200" dirty="0">
                <a:latin typeface="Calibri" panose="020F0502020204030204" pitchFamily="34" charset="0"/>
                <a:ea typeface="Calibri" panose="020F0502020204030204" pitchFamily="34" charset="0"/>
                <a:cs typeface="Times New Roman" panose="02020603050405020304" pitchFamily="18" charset="0"/>
              </a:rPr>
              <a:t>Contact the school if you think you are going to be running late </a:t>
            </a:r>
          </a:p>
          <a:p>
            <a:pPr marL="342900" lvl="0" indent="-342900">
              <a:lnSpc>
                <a:spcPct val="107000"/>
              </a:lnSpc>
              <a:spcAft>
                <a:spcPts val="800"/>
              </a:spcAft>
              <a:buFont typeface="Symbol" panose="05050102010706020507" pitchFamily="18" charset="2"/>
              <a:buChar char=""/>
            </a:pPr>
            <a:r>
              <a:rPr lang="en-GB" sz="1200" dirty="0">
                <a:latin typeface="Calibri" panose="020F0502020204030204" pitchFamily="34" charset="0"/>
                <a:ea typeface="Calibri" panose="020F0502020204030204" pitchFamily="34" charset="0"/>
                <a:cs typeface="Times New Roman" panose="02020603050405020304" pitchFamily="18" charset="0"/>
              </a:rPr>
              <a:t>Check traffic and travel before leaving</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If you need further support around attendance, please do not hesitate to contact our HSLW, SENCO or DHT and they can help support where they can. </a:t>
            </a:r>
          </a:p>
        </p:txBody>
      </p:sp>
      <p:sp>
        <p:nvSpPr>
          <p:cNvPr id="11" name="Rectangle 10">
            <a:extLst>
              <a:ext uri="{FF2B5EF4-FFF2-40B4-BE49-F238E27FC236}">
                <a16:creationId xmlns:a16="http://schemas.microsoft.com/office/drawing/2014/main" id="{571F8E92-DD18-49D9-BBE7-42BFCB937EAC}"/>
              </a:ext>
            </a:extLst>
          </p:cNvPr>
          <p:cNvSpPr/>
          <p:nvPr/>
        </p:nvSpPr>
        <p:spPr>
          <a:xfrm>
            <a:off x="3723532" y="3329610"/>
            <a:ext cx="4095033" cy="3355662"/>
          </a:xfrm>
          <a:prstGeom prst="rect">
            <a:avLst/>
          </a:prstGeom>
        </p:spPr>
        <p:txBody>
          <a:bodyPr wrap="square">
            <a:spAutoFit/>
          </a:bodyPr>
          <a:lstStyle/>
          <a:p>
            <a:pPr>
              <a:lnSpc>
                <a:spcPct val="107000"/>
              </a:lnSpc>
              <a:spcAft>
                <a:spcPts val="800"/>
              </a:spcAft>
            </a:pPr>
            <a:r>
              <a:rPr lang="en-GB" sz="1200" b="1" dirty="0">
                <a:latin typeface="Calibri" panose="020F0502020204030204" pitchFamily="34" charset="0"/>
                <a:ea typeface="Calibri" panose="020F0502020204030204" pitchFamily="34" charset="0"/>
                <a:cs typeface="Times New Roman" panose="02020603050405020304" pitchFamily="18" charset="0"/>
              </a:rPr>
              <a:t>Absences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i="1" dirty="0">
                <a:latin typeface="Calibri" panose="020F0502020204030204" pitchFamily="34" charset="0"/>
                <a:ea typeface="Calibri" panose="020F0502020204030204" pitchFamily="34" charset="0"/>
                <a:cs typeface="Times New Roman" panose="02020603050405020304" pitchFamily="18" charset="0"/>
              </a:rPr>
              <a:t>There are 175 non-school days to make appointments, to go on trips and go on holidays.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u="sng" dirty="0">
                <a:latin typeface="Calibri" panose="020F0502020204030204" pitchFamily="34" charset="0"/>
                <a:ea typeface="Calibri" panose="020F0502020204030204" pitchFamily="34" charset="0"/>
                <a:cs typeface="Times New Roman" panose="02020603050405020304" pitchFamily="18" charset="0"/>
              </a:rPr>
              <a:t>Medical Appointments</a:t>
            </a:r>
            <a:r>
              <a:rPr lang="en-GB" sz="1200" dirty="0">
                <a:latin typeface="Calibri" panose="020F0502020204030204" pitchFamily="34" charset="0"/>
                <a:ea typeface="Calibri" panose="020F0502020204030204" pitchFamily="34" charset="0"/>
                <a:cs typeface="Times New Roman" panose="02020603050405020304" pitchFamily="18" charset="0"/>
              </a:rPr>
              <a:t> - Parents/carers are encouraged, whenever possible, to book medical and dental appointments outside of the school day. When appointments during school hours are unavoidable, please inform the school office with a copy of the medical appointment letter.</a:t>
            </a:r>
          </a:p>
          <a:p>
            <a:pPr>
              <a:lnSpc>
                <a:spcPct val="107000"/>
              </a:lnSpc>
              <a:spcAft>
                <a:spcPts val="800"/>
              </a:spcAft>
            </a:pPr>
            <a:r>
              <a:rPr lang="en-GB" sz="1200" u="sng" dirty="0">
                <a:latin typeface="Calibri" panose="020F0502020204030204" pitchFamily="34" charset="0"/>
                <a:ea typeface="Calibri" panose="020F0502020204030204" pitchFamily="34" charset="0"/>
                <a:cs typeface="Times New Roman" panose="02020603050405020304" pitchFamily="18" charset="0"/>
              </a:rPr>
              <a:t>Family holidays</a:t>
            </a:r>
            <a:r>
              <a:rPr lang="en-GB" sz="1200" dirty="0">
                <a:latin typeface="Calibri" panose="020F0502020204030204" pitchFamily="34" charset="0"/>
                <a:ea typeface="Calibri" panose="020F0502020204030204" pitchFamily="34" charset="0"/>
                <a:cs typeface="Times New Roman" panose="02020603050405020304" pitchFamily="18" charset="0"/>
              </a:rPr>
              <a:t> - The school holiday dates are published a year in advance and are available from the school office and on the school’s website. Family holidays need to be booked within the school holiday dates. Family holidays are not deemed exceptional circumstances and will not be authorised. Please see the Fixed Penalty Notice letter that has been sent out by parent mail with regards to fines for holidays in term time. </a:t>
            </a:r>
          </a:p>
        </p:txBody>
      </p:sp>
      <p:pic>
        <p:nvPicPr>
          <p:cNvPr id="13" name="Picture 12">
            <a:extLst>
              <a:ext uri="{FF2B5EF4-FFF2-40B4-BE49-F238E27FC236}">
                <a16:creationId xmlns:a16="http://schemas.microsoft.com/office/drawing/2014/main" id="{9BEE433A-EAC4-4531-80C5-193DE2EEE0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6626" y="-4001"/>
            <a:ext cx="3882887" cy="647790"/>
          </a:xfrm>
          <a:prstGeom prst="rect">
            <a:avLst/>
          </a:prstGeom>
        </p:spPr>
      </p:pic>
    </p:spTree>
    <p:extLst>
      <p:ext uri="{BB962C8B-B14F-4D97-AF65-F5344CB8AC3E}">
        <p14:creationId xmlns:p14="http://schemas.microsoft.com/office/powerpoint/2010/main" val="1734900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624</Words>
  <Application>Microsoft Office PowerPoint</Application>
  <PresentationFormat>Widescreen</PresentationFormat>
  <Paragraphs>62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Senco</dc:creator>
  <cp:lastModifiedBy>Senco</cp:lastModifiedBy>
  <cp:revision>2</cp:revision>
  <dcterms:created xsi:type="dcterms:W3CDTF">2023-09-22T10:08:38Z</dcterms:created>
  <dcterms:modified xsi:type="dcterms:W3CDTF">2023-09-22T10:12:13Z</dcterms:modified>
</cp:coreProperties>
</file>